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91" r:id="rId6"/>
    <p:sldId id="280" r:id="rId7"/>
    <p:sldId id="292" r:id="rId8"/>
    <p:sldId id="293" r:id="rId9"/>
    <p:sldId id="294" r:id="rId10"/>
    <p:sldId id="295" r:id="rId11"/>
    <p:sldId id="260" r:id="rId12"/>
    <p:sldId id="261" r:id="rId13"/>
    <p:sldId id="262" r:id="rId14"/>
    <p:sldId id="281" r:id="rId15"/>
    <p:sldId id="282" r:id="rId16"/>
    <p:sldId id="283" r:id="rId17"/>
    <p:sldId id="284" r:id="rId18"/>
    <p:sldId id="285" r:id="rId19"/>
    <p:sldId id="263" r:id="rId20"/>
    <p:sldId id="264" r:id="rId21"/>
    <p:sldId id="265" r:id="rId22"/>
    <p:sldId id="266" r:id="rId23"/>
    <p:sldId id="267" r:id="rId24"/>
    <p:sldId id="268" r:id="rId25"/>
    <p:sldId id="286" r:id="rId26"/>
    <p:sldId id="289" r:id="rId27"/>
    <p:sldId id="287" r:id="rId28"/>
    <p:sldId id="288" r:id="rId29"/>
    <p:sldId id="290" r:id="rId30"/>
    <p:sldId id="269" r:id="rId31"/>
    <p:sldId id="270" r:id="rId32"/>
    <p:sldId id="271" r:id="rId33"/>
    <p:sldId id="272" r:id="rId34"/>
    <p:sldId id="275" r:id="rId35"/>
    <p:sldId id="273" r:id="rId36"/>
    <p:sldId id="274" r:id="rId37"/>
    <p:sldId id="276" r:id="rId38"/>
    <p:sldId id="277" r:id="rId39"/>
    <p:sldId id="278" r:id="rId40"/>
    <p:sldId id="27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22784-5071-4BDB-9D5B-8864DA042205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51D3C-54CC-4429-9EA1-8CBD6AAA0BE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51D3C-54CC-4429-9EA1-8CBD6AAA0BE7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C6CA-0A25-49CC-824E-7F6BC9308CCD}" type="datetimeFigureOut">
              <a:rPr lang="en-US" smtClean="0"/>
              <a:pPr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D99F0-765C-4271-85D3-49B7627152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C6CA-0A25-49CC-824E-7F6BC9308CCD}" type="datetimeFigureOut">
              <a:rPr lang="en-US" smtClean="0"/>
              <a:pPr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D99F0-765C-4271-85D3-49B7627152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C6CA-0A25-49CC-824E-7F6BC9308CCD}" type="datetimeFigureOut">
              <a:rPr lang="en-US" smtClean="0"/>
              <a:pPr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D99F0-765C-4271-85D3-49B7627152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C6CA-0A25-49CC-824E-7F6BC9308CCD}" type="datetimeFigureOut">
              <a:rPr lang="en-US" smtClean="0"/>
              <a:pPr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D99F0-765C-4271-85D3-49B7627152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C6CA-0A25-49CC-824E-7F6BC9308CCD}" type="datetimeFigureOut">
              <a:rPr lang="en-US" smtClean="0"/>
              <a:pPr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D99F0-765C-4271-85D3-49B7627152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C6CA-0A25-49CC-824E-7F6BC9308CCD}" type="datetimeFigureOut">
              <a:rPr lang="en-US" smtClean="0"/>
              <a:pPr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D99F0-765C-4271-85D3-49B7627152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C6CA-0A25-49CC-824E-7F6BC9308CCD}" type="datetimeFigureOut">
              <a:rPr lang="en-US" smtClean="0"/>
              <a:pPr/>
              <a:t>4/2/2016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D99F0-765C-4271-85D3-49B7627152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C6CA-0A25-49CC-824E-7F6BC9308CCD}" type="datetimeFigureOut">
              <a:rPr lang="en-US" smtClean="0"/>
              <a:pPr/>
              <a:t>4/2/2016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D99F0-765C-4271-85D3-49B7627152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C6CA-0A25-49CC-824E-7F6BC9308CCD}" type="datetimeFigureOut">
              <a:rPr lang="en-US" smtClean="0"/>
              <a:pPr/>
              <a:t>4/2/2016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D99F0-765C-4271-85D3-49B7627152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C6CA-0A25-49CC-824E-7F6BC9308CCD}" type="datetimeFigureOut">
              <a:rPr lang="en-US" smtClean="0"/>
              <a:pPr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D99F0-765C-4271-85D3-49B7627152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C6CA-0A25-49CC-824E-7F6BC9308CCD}" type="datetimeFigureOut">
              <a:rPr lang="en-US" smtClean="0"/>
              <a:pPr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D99F0-765C-4271-85D3-49B7627152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BC6CA-0A25-49CC-824E-7F6BC9308CCD}" type="datetimeFigureOut">
              <a:rPr lang="en-US" smtClean="0"/>
              <a:pPr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D99F0-765C-4271-85D3-49B7627152F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ULTRA</a:t>
            </a:r>
            <a:r>
              <a:rPr lang="sr-Latn-RS" dirty="0" smtClean="0"/>
              <a:t>ZVUČNA DIJAGNOSTIKA GASTROINTESTINALNOG TRAKTA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sr-Latn-RS" b="1" dirty="0" smtClean="0"/>
              <a:t>DOC . TIHOMIR M. MIHAILOVIĆ  SPECIJALISTIČKA RADIOLOŠKA ORDINACIJA  “ULTRAMEDIKA”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E</a:t>
            </a:r>
            <a:r>
              <a:rPr lang="sr-Latn-RS" dirty="0" smtClean="0"/>
              <a:t>ndoskopija i US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>
              <a:buNone/>
            </a:pPr>
            <a:r>
              <a:rPr lang="sr-Latn-RS" i="1" dirty="0" smtClean="0"/>
              <a:t>  </a:t>
            </a:r>
            <a:r>
              <a:rPr lang="en-US" i="1" dirty="0" smtClean="0"/>
              <a:t> </a:t>
            </a:r>
            <a:r>
              <a:rPr lang="en-US" i="1" dirty="0" err="1" smtClean="0"/>
              <a:t>Ograničenje</a:t>
            </a:r>
            <a:r>
              <a:rPr lang="en-US" i="1" dirty="0" smtClean="0"/>
              <a:t> EUS je ne </a:t>
            </a:r>
            <a:r>
              <a:rPr lang="en-US" i="1" dirty="0" err="1" smtClean="0"/>
              <a:t>mogućnost</a:t>
            </a:r>
            <a:r>
              <a:rPr lang="en-US" i="1" dirty="0" smtClean="0"/>
              <a:t> </a:t>
            </a:r>
            <a:r>
              <a:rPr lang="en-US" i="1" dirty="0" err="1" smtClean="0"/>
              <a:t>prolaza</a:t>
            </a:r>
            <a:r>
              <a:rPr lang="en-US" i="1" dirty="0" smtClean="0"/>
              <a:t> </a:t>
            </a:r>
            <a:r>
              <a:rPr lang="en-US" i="1" dirty="0" err="1" smtClean="0"/>
              <a:t>endoskopa</a:t>
            </a:r>
            <a:r>
              <a:rPr lang="en-US" i="1" dirty="0" smtClean="0"/>
              <a:t> </a:t>
            </a:r>
            <a:r>
              <a:rPr lang="en-US" i="1" dirty="0" err="1" smtClean="0"/>
              <a:t>kroz</a:t>
            </a:r>
            <a:r>
              <a:rPr lang="en-US" i="1" dirty="0" smtClean="0"/>
              <a:t> </a:t>
            </a:r>
            <a:r>
              <a:rPr lang="en-US" i="1" dirty="0" err="1" smtClean="0"/>
              <a:t>malignu</a:t>
            </a:r>
            <a:r>
              <a:rPr lang="en-US" i="1" dirty="0" smtClean="0"/>
              <a:t> </a:t>
            </a:r>
            <a:r>
              <a:rPr lang="en-US" i="1" dirty="0" err="1" smtClean="0"/>
              <a:t>strikturu</a:t>
            </a:r>
            <a:r>
              <a:rPr lang="en-US" i="1" dirty="0" smtClean="0"/>
              <a:t> </a:t>
            </a:r>
            <a:r>
              <a:rPr lang="en-US" i="1" dirty="0" err="1" smtClean="0"/>
              <a:t>odprilike</a:t>
            </a:r>
            <a:r>
              <a:rPr lang="en-US" i="1" dirty="0" smtClean="0"/>
              <a:t> u </a:t>
            </a:r>
            <a:r>
              <a:rPr lang="en-US" i="1" dirty="0" err="1" smtClean="0"/>
              <a:t>oko</a:t>
            </a:r>
            <a:r>
              <a:rPr lang="en-US" i="1" dirty="0" smtClean="0"/>
              <a:t> 25% .</a:t>
            </a:r>
            <a:endParaRPr lang="sr-Latn-RS" i="1" dirty="0" smtClean="0"/>
          </a:p>
          <a:p>
            <a:pPr>
              <a:buNone/>
            </a:pPr>
            <a:r>
              <a:rPr lang="sr-Latn-RS" i="1" dirty="0" smtClean="0"/>
              <a:t>   </a:t>
            </a:r>
            <a:r>
              <a:rPr lang="en-US" i="1" dirty="0" smtClean="0"/>
              <a:t> </a:t>
            </a:r>
            <a:r>
              <a:rPr lang="en-US" i="1" dirty="0" err="1" smtClean="0"/>
              <a:t>Razlikovanje</a:t>
            </a:r>
            <a:r>
              <a:rPr lang="en-US" i="1" dirty="0" smtClean="0"/>
              <a:t> </a:t>
            </a:r>
            <a:r>
              <a:rPr lang="en-US" i="1" dirty="0" err="1" smtClean="0"/>
              <a:t>benignih</a:t>
            </a:r>
            <a:r>
              <a:rPr lang="en-US" i="1" dirty="0" smtClean="0"/>
              <a:t> </a:t>
            </a:r>
            <a:r>
              <a:rPr lang="en-US" i="1" dirty="0" err="1" smtClean="0"/>
              <a:t>od</a:t>
            </a:r>
            <a:r>
              <a:rPr lang="en-US" i="1" dirty="0" smtClean="0"/>
              <a:t> </a:t>
            </a:r>
            <a:r>
              <a:rPr lang="en-US" i="1" dirty="0" err="1" smtClean="0"/>
              <a:t>malignih</a:t>
            </a:r>
            <a:r>
              <a:rPr lang="en-US" i="1" dirty="0" smtClean="0"/>
              <a:t> </a:t>
            </a:r>
            <a:r>
              <a:rPr lang="en-US" i="1" dirty="0" err="1" smtClean="0"/>
              <a:t>limfnih</a:t>
            </a:r>
            <a:r>
              <a:rPr lang="en-US" i="1" dirty="0" smtClean="0"/>
              <a:t> </a:t>
            </a:r>
            <a:r>
              <a:rPr lang="en-US" i="1" dirty="0" err="1" smtClean="0"/>
              <a:t>nodusa</a:t>
            </a:r>
            <a:r>
              <a:rPr lang="en-US" i="1" dirty="0" smtClean="0"/>
              <a:t> </a:t>
            </a:r>
            <a:r>
              <a:rPr lang="en-US" i="1" dirty="0" err="1" smtClean="0"/>
              <a:t>dostupnih</a:t>
            </a:r>
            <a:r>
              <a:rPr lang="en-US" i="1" dirty="0" smtClean="0"/>
              <a:t> </a:t>
            </a:r>
            <a:r>
              <a:rPr lang="en-US" i="1" dirty="0" err="1" smtClean="0"/>
              <a:t>pregledu</a:t>
            </a:r>
            <a:r>
              <a:rPr lang="en-US" i="1" dirty="0" smtClean="0"/>
              <a:t>  je </a:t>
            </a:r>
            <a:r>
              <a:rPr lang="en-US" i="1" dirty="0" err="1" smtClean="0"/>
              <a:t>moguća</a:t>
            </a:r>
            <a:r>
              <a:rPr lang="en-US" i="1" dirty="0" smtClean="0"/>
              <a:t> </a:t>
            </a:r>
            <a:r>
              <a:rPr lang="en-US" i="1" dirty="0" err="1" smtClean="0"/>
              <a:t>sa</a:t>
            </a:r>
            <a:r>
              <a:rPr lang="en-US" i="1" dirty="0" smtClean="0"/>
              <a:t>  US </a:t>
            </a:r>
            <a:r>
              <a:rPr lang="en-US" i="1" dirty="0" err="1" smtClean="0"/>
              <a:t>za</a:t>
            </a:r>
            <a:r>
              <a:rPr lang="en-US" i="1" dirty="0" smtClean="0"/>
              <a:t> </a:t>
            </a:r>
            <a:r>
              <a:rPr lang="en-US" i="1" dirty="0" err="1" smtClean="0"/>
              <a:t>razliku</a:t>
            </a:r>
            <a:r>
              <a:rPr lang="en-US" i="1" dirty="0" smtClean="0"/>
              <a:t> </a:t>
            </a:r>
            <a:r>
              <a:rPr lang="en-US" i="1" dirty="0" err="1" smtClean="0"/>
              <a:t>od</a:t>
            </a:r>
            <a:r>
              <a:rPr lang="en-US" i="1" dirty="0" smtClean="0"/>
              <a:t> EUS. </a:t>
            </a:r>
            <a:endParaRPr lang="sr-Latn-RS" i="1" dirty="0" smtClean="0"/>
          </a:p>
          <a:p>
            <a:pPr>
              <a:buNone/>
            </a:pPr>
            <a:r>
              <a:rPr lang="sr-Latn-RS" i="1" dirty="0" smtClean="0"/>
              <a:t>   </a:t>
            </a:r>
            <a:r>
              <a:rPr lang="en-US" i="1" dirty="0" err="1" smtClean="0"/>
              <a:t>Otežano</a:t>
            </a:r>
            <a:r>
              <a:rPr lang="en-US" i="1" dirty="0" smtClean="0"/>
              <a:t> </a:t>
            </a:r>
            <a:r>
              <a:rPr lang="en-US" i="1" dirty="0" err="1" smtClean="0"/>
              <a:t>razlikovanje</a:t>
            </a:r>
            <a:r>
              <a:rPr lang="en-US" i="1" dirty="0" smtClean="0"/>
              <a:t> </a:t>
            </a:r>
            <a:r>
              <a:rPr lang="en-US" i="1" dirty="0" err="1" smtClean="0"/>
              <a:t>maligne</a:t>
            </a:r>
            <a:r>
              <a:rPr lang="en-US" i="1" dirty="0" smtClean="0"/>
              <a:t> </a:t>
            </a:r>
            <a:r>
              <a:rPr lang="en-US" i="1" dirty="0" err="1" smtClean="0"/>
              <a:t>infiltracije</a:t>
            </a:r>
            <a:r>
              <a:rPr lang="en-US" i="1" dirty="0" smtClean="0"/>
              <a:t> </a:t>
            </a:r>
            <a:r>
              <a:rPr lang="en-US" i="1" dirty="0" err="1" smtClean="0"/>
              <a:t>od</a:t>
            </a:r>
            <a:r>
              <a:rPr lang="en-US" i="1" dirty="0" smtClean="0"/>
              <a:t> </a:t>
            </a:r>
            <a:r>
              <a:rPr lang="en-US" i="1" dirty="0" err="1" smtClean="0"/>
              <a:t>imflamacije</a:t>
            </a:r>
            <a:r>
              <a:rPr lang="en-US" i="1" dirty="0" smtClean="0"/>
              <a:t> </a:t>
            </a:r>
            <a:r>
              <a:rPr lang="en-US" i="1" dirty="0" err="1" smtClean="0"/>
              <a:t>i</a:t>
            </a:r>
            <a:r>
              <a:rPr lang="en-US" i="1" dirty="0" smtClean="0"/>
              <a:t> </a:t>
            </a:r>
            <a:r>
              <a:rPr lang="en-US" i="1" dirty="0" err="1" smtClean="0"/>
              <a:t>fibroze</a:t>
            </a:r>
            <a:r>
              <a:rPr lang="en-US" i="1" dirty="0" smtClean="0"/>
              <a:t> </a:t>
            </a:r>
            <a:r>
              <a:rPr lang="en-US" i="1" dirty="0" err="1" smtClean="0"/>
              <a:t>sa</a:t>
            </a:r>
            <a:r>
              <a:rPr lang="en-US" i="1" dirty="0" smtClean="0"/>
              <a:t> EUS </a:t>
            </a:r>
            <a:r>
              <a:rPr lang="en-US" i="1" dirty="0" err="1" smtClean="0"/>
              <a:t>i</a:t>
            </a:r>
            <a:r>
              <a:rPr lang="en-US" i="1" dirty="0" smtClean="0"/>
              <a:t> US </a:t>
            </a:r>
            <a:r>
              <a:rPr lang="en-US" i="1" dirty="0" err="1" smtClean="0"/>
              <a:t>dovodi</a:t>
            </a:r>
            <a:r>
              <a:rPr lang="en-US" i="1" dirty="0" smtClean="0"/>
              <a:t> do </a:t>
            </a:r>
            <a:r>
              <a:rPr lang="en-US" i="1" dirty="0" err="1" smtClean="0"/>
              <a:t>lažnog</a:t>
            </a:r>
            <a:r>
              <a:rPr lang="en-US" i="1" dirty="0" smtClean="0"/>
              <a:t> </a:t>
            </a:r>
            <a:r>
              <a:rPr lang="en-US" i="1" dirty="0" err="1" smtClean="0"/>
              <a:t>povećanja</a:t>
            </a:r>
            <a:r>
              <a:rPr lang="en-US" i="1" dirty="0" smtClean="0"/>
              <a:t> </a:t>
            </a:r>
            <a:r>
              <a:rPr lang="en-US" i="1" dirty="0" err="1" smtClean="0"/>
              <a:t>stadijuma</a:t>
            </a:r>
            <a:r>
              <a:rPr lang="en-US" i="1" dirty="0" smtClean="0"/>
              <a:t> </a:t>
            </a:r>
            <a:r>
              <a:rPr lang="en-US" i="1" dirty="0" err="1" smtClean="0"/>
              <a:t>tumora</a:t>
            </a:r>
            <a:r>
              <a:rPr lang="en-US" i="1" dirty="0" smtClean="0"/>
              <a:t>.  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JEDNJAK</a:t>
            </a:r>
            <a:endParaRPr lang="en-US" dirty="0"/>
          </a:p>
        </p:txBody>
      </p:sp>
      <p:pic>
        <p:nvPicPr>
          <p:cNvPr id="1026" name="Picture 2" descr="C:\Users\user\Documents\SLIKE GIT\9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1027" name="Picture 3" descr="C:\Users\user\Documents\SLIKE GIT\10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GASTRODUDODENUM I JEDNJAK</a:t>
            </a:r>
            <a:endParaRPr lang="en-US" dirty="0"/>
          </a:p>
        </p:txBody>
      </p:sp>
      <p:pic>
        <p:nvPicPr>
          <p:cNvPr id="2050" name="Picture 2" descr="C:\Users\user\Documents\SLIKE GIT\7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2051" name="Picture 3" descr="C:\Users\user\Documents\SLIKE GIT\6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3D MPR JEDNJAKA</a:t>
            </a:r>
            <a:endParaRPr lang="en-US" dirty="0"/>
          </a:p>
        </p:txBody>
      </p:sp>
      <p:pic>
        <p:nvPicPr>
          <p:cNvPr id="4098" name="Picture 2" descr="C:\Users\user\Documents\SLIKE GIT\New folder\4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“X- PLANE” FUNDUSA </a:t>
            </a:r>
            <a:endParaRPr lang="en-US" dirty="0"/>
          </a:p>
        </p:txBody>
      </p:sp>
      <p:pic>
        <p:nvPicPr>
          <p:cNvPr id="2050" name="Picture 2" descr="F:\Stanko2016032213580357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sr-Latn-RS" dirty="0" smtClean="0"/>
              <a:t>X-MATRIX :3D </a:t>
            </a:r>
            <a:r>
              <a:rPr lang="sr-Latn-RS" dirty="0" smtClean="0"/>
              <a:t>KORPUSA VENTRIKULI</a:t>
            </a:r>
            <a:endParaRPr lang="en-US" dirty="0"/>
          </a:p>
        </p:txBody>
      </p:sp>
      <p:pic>
        <p:nvPicPr>
          <p:cNvPr id="3074" name="Picture 2" descr="F:\Stanko20160322135911760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639341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BULBUS DUODENI</a:t>
            </a:r>
            <a:endParaRPr lang="en-US" dirty="0"/>
          </a:p>
        </p:txBody>
      </p:sp>
      <p:pic>
        <p:nvPicPr>
          <p:cNvPr id="4098" name="Picture 2" descr="F:\Stanko2016032213340980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sr-Latn-RS" dirty="0" smtClean="0"/>
              <a:t>X-MATRIX: </a:t>
            </a:r>
            <a:r>
              <a:rPr lang="sr-Latn-RS" dirty="0" smtClean="0"/>
              <a:t>4D ANTRUMA, PILORUSA i BULBUSA</a:t>
            </a:r>
            <a:endParaRPr lang="en-US" dirty="0"/>
          </a:p>
        </p:txBody>
      </p:sp>
      <p:pic>
        <p:nvPicPr>
          <p:cNvPr id="5122" name="Picture 2" descr="F:\Stanko2016032213595893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3D ANTRUMA I BULBUSA D.</a:t>
            </a:r>
            <a:endParaRPr lang="en-US" dirty="0"/>
          </a:p>
        </p:txBody>
      </p:sp>
      <p:pic>
        <p:nvPicPr>
          <p:cNvPr id="6146" name="Picture 2" descr="F:\Stanko2016032214013390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ENDOLUMINALNA APOZICIJA </a:t>
            </a:r>
            <a:endParaRPr lang="en-US" dirty="0"/>
          </a:p>
        </p:txBody>
      </p:sp>
      <p:pic>
        <p:nvPicPr>
          <p:cNvPr id="5122" name="Picture 2" descr="C:\Users\user\Documents\SLIKE GIT\New folder\1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lvl="0"/>
            <a:r>
              <a:rPr lang="sr-Latn-RS" sz="2000" i="1" dirty="0" smtClean="0"/>
              <a:t/>
            </a:r>
            <a:br>
              <a:rPr lang="sr-Latn-RS" sz="2000" i="1" dirty="0" smtClean="0"/>
            </a:br>
            <a:r>
              <a:rPr lang="sr-Latn-RS" sz="2000" i="1" dirty="0"/>
              <a:t/>
            </a:r>
            <a:br>
              <a:rPr lang="sr-Latn-RS" sz="2000" i="1" dirty="0"/>
            </a:br>
            <a:r>
              <a:rPr lang="sr-Latn-RS" sz="2000" i="1" dirty="0" smtClean="0"/>
              <a:t/>
            </a:r>
            <a:br>
              <a:rPr lang="sr-Latn-RS" sz="2000" i="1" dirty="0" smtClean="0"/>
            </a:br>
            <a:r>
              <a:rPr lang="en-US" sz="2200" i="1" dirty="0" smtClean="0"/>
              <a:t>Intestinal </a:t>
            </a:r>
            <a:r>
              <a:rPr lang="en-US" sz="2200" i="1" dirty="0" err="1"/>
              <a:t>Ultrasoumd</a:t>
            </a:r>
            <a:r>
              <a:rPr lang="en-US" sz="2200" i="1" dirty="0"/>
              <a:t> in rare </a:t>
            </a:r>
            <a:r>
              <a:rPr lang="en-US" sz="2200" i="1" dirty="0" err="1"/>
              <a:t>Gastroinestinal</a:t>
            </a:r>
            <a:r>
              <a:rPr lang="en-US" sz="2200" i="1" dirty="0"/>
              <a:t> Disease, update , part 2</a:t>
            </a:r>
            <a:br>
              <a:rPr lang="en-US" sz="2200" i="1" dirty="0"/>
            </a:br>
            <a:r>
              <a:rPr lang="en-US" sz="2200" i="1" dirty="0"/>
              <a:t>C.F. </a:t>
            </a:r>
            <a:r>
              <a:rPr lang="en-US" sz="2200" i="1" dirty="0" err="1"/>
              <a:t>Diterich</a:t>
            </a:r>
            <a:r>
              <a:rPr lang="en-US" sz="2200" i="1" dirty="0"/>
              <a:t>, at all</a:t>
            </a:r>
            <a:br>
              <a:rPr lang="en-US" sz="2200" i="1" dirty="0"/>
            </a:br>
            <a:r>
              <a:rPr lang="en-US" sz="2200" i="1" dirty="0" err="1"/>
              <a:t>Ultrachall</a:t>
            </a:r>
            <a:r>
              <a:rPr lang="en-US" sz="2200" i="1" dirty="0"/>
              <a:t> in </a:t>
            </a:r>
            <a:r>
              <a:rPr lang="en-US" sz="2200" i="1" dirty="0" err="1"/>
              <a:t>medicin</a:t>
            </a:r>
            <a:r>
              <a:rPr lang="en-US" sz="2200" i="1" dirty="0"/>
              <a:t> 2015;36:428-456</a:t>
            </a:r>
            <a:r>
              <a:rPr lang="en-US" i="1" dirty="0"/>
              <a:t>.</a:t>
            </a:r>
            <a:br>
              <a:rPr lang="en-US" i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endParaRPr lang="sr-Latn-RS" i="1" dirty="0" smtClean="0"/>
          </a:p>
          <a:p>
            <a:pPr>
              <a:buNone/>
            </a:pPr>
            <a:endParaRPr lang="sr-Latn-RS" i="1" dirty="0"/>
          </a:p>
          <a:p>
            <a:pPr>
              <a:buNone/>
            </a:pPr>
            <a:r>
              <a:rPr lang="sr-Latn-RS" i="1" dirty="0" smtClean="0"/>
              <a:t>   </a:t>
            </a:r>
            <a:r>
              <a:rPr lang="en-US" i="1" dirty="0" err="1" smtClean="0"/>
              <a:t>Ultrazvuk</a:t>
            </a:r>
            <a:r>
              <a:rPr lang="en-US" i="1" dirty="0" smtClean="0"/>
              <a:t> </a:t>
            </a:r>
            <a:r>
              <a:rPr lang="en-US" i="1" dirty="0" err="1"/>
              <a:t>gastrointestinalnog</a:t>
            </a:r>
            <a:r>
              <a:rPr lang="en-US" i="1" dirty="0"/>
              <a:t> </a:t>
            </a:r>
            <a:r>
              <a:rPr lang="en-US" i="1" dirty="0" err="1"/>
              <a:t>trakta</a:t>
            </a:r>
            <a:r>
              <a:rPr lang="en-US" i="1" dirty="0"/>
              <a:t> (GIT)je </a:t>
            </a:r>
            <a:r>
              <a:rPr lang="en-US" i="1" dirty="0" err="1"/>
              <a:t>postao</a:t>
            </a:r>
            <a:r>
              <a:rPr lang="en-US" i="1" dirty="0"/>
              <a:t> </a:t>
            </a:r>
            <a:r>
              <a:rPr lang="en-US" i="1" dirty="0" err="1"/>
              <a:t>dokazan</a:t>
            </a:r>
            <a:r>
              <a:rPr lang="en-US" i="1" dirty="0"/>
              <a:t>, </a:t>
            </a:r>
            <a:r>
              <a:rPr lang="en-US" i="1" dirty="0" err="1"/>
              <a:t>validni</a:t>
            </a:r>
            <a:r>
              <a:rPr lang="en-US" i="1" dirty="0"/>
              <a:t> </a:t>
            </a:r>
            <a:r>
              <a:rPr lang="en-US" i="1" dirty="0" err="1"/>
              <a:t>dijagnostički</a:t>
            </a:r>
            <a:r>
              <a:rPr lang="en-US" i="1" dirty="0"/>
              <a:t> </a:t>
            </a:r>
            <a:r>
              <a:rPr lang="en-US" i="1" dirty="0" err="1"/>
              <a:t>metod</a:t>
            </a:r>
            <a:r>
              <a:rPr lang="en-US" i="1" dirty="0"/>
              <a:t> </a:t>
            </a:r>
            <a:r>
              <a:rPr lang="en-US" i="1" dirty="0" err="1" smtClean="0"/>
              <a:t>za</a:t>
            </a:r>
            <a:r>
              <a:rPr lang="sr-Latn-RS" i="1" dirty="0" smtClean="0"/>
              <a:t> tumore,</a:t>
            </a:r>
            <a:r>
              <a:rPr lang="en-US" i="1" dirty="0" smtClean="0"/>
              <a:t> </a:t>
            </a:r>
            <a:r>
              <a:rPr lang="en-US" i="1" dirty="0" err="1"/>
              <a:t>zapaljenske</a:t>
            </a:r>
            <a:r>
              <a:rPr lang="en-US" i="1" dirty="0"/>
              <a:t> </a:t>
            </a:r>
            <a:r>
              <a:rPr lang="en-US" i="1" dirty="0" err="1"/>
              <a:t>bolesti</a:t>
            </a:r>
            <a:r>
              <a:rPr lang="en-US" i="1" dirty="0"/>
              <a:t> </a:t>
            </a:r>
            <a:r>
              <a:rPr lang="en-US" i="1" dirty="0" err="1"/>
              <a:t>creva</a:t>
            </a:r>
            <a:r>
              <a:rPr lang="en-US" i="1" dirty="0"/>
              <a:t>, </a:t>
            </a:r>
            <a:r>
              <a:rPr lang="en-US" i="1" dirty="0" err="1"/>
              <a:t>antralni</a:t>
            </a:r>
            <a:r>
              <a:rPr lang="en-US" i="1" dirty="0"/>
              <a:t> gastritis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i="1" dirty="0" err="1"/>
              <a:t>infekciju</a:t>
            </a:r>
            <a:r>
              <a:rPr lang="en-US" i="1" dirty="0"/>
              <a:t> </a:t>
            </a:r>
            <a:r>
              <a:rPr lang="en-US" i="1" dirty="0" err="1"/>
              <a:t>sa</a:t>
            </a:r>
            <a:r>
              <a:rPr lang="en-US" i="1" dirty="0"/>
              <a:t> Helicobacter pylori, </a:t>
            </a:r>
            <a:r>
              <a:rPr lang="en-US" i="1" dirty="0" err="1" smtClean="0"/>
              <a:t>divertikulitis</a:t>
            </a:r>
            <a:r>
              <a:rPr lang="en-US" i="1" dirty="0" smtClean="0"/>
              <a:t>, </a:t>
            </a:r>
            <a:r>
              <a:rPr lang="en-US" i="1" dirty="0" err="1"/>
              <a:t>apendicitis</a:t>
            </a:r>
            <a:r>
              <a:rPr lang="en-US" i="1" dirty="0"/>
              <a:t>, </a:t>
            </a:r>
            <a:r>
              <a:rPr lang="en-US" i="1" dirty="0" err="1"/>
              <a:t>obstrukciju</a:t>
            </a:r>
            <a:r>
              <a:rPr lang="en-US" i="1" dirty="0"/>
              <a:t> </a:t>
            </a:r>
            <a:r>
              <a:rPr lang="en-US" i="1" dirty="0" err="1"/>
              <a:t>creva</a:t>
            </a:r>
            <a:r>
              <a:rPr lang="en-US" i="1" dirty="0"/>
              <a:t>, </a:t>
            </a:r>
            <a:r>
              <a:rPr lang="en-US" i="1" dirty="0" err="1"/>
              <a:t>perforaciju</a:t>
            </a:r>
            <a:r>
              <a:rPr lang="en-US" i="1" dirty="0"/>
              <a:t>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i="1" dirty="0" err="1" smtClean="0"/>
              <a:t>invaginaciju</a:t>
            </a:r>
            <a:r>
              <a:rPr lang="sr-Latn-RS" i="1" dirty="0"/>
              <a:t>.</a:t>
            </a:r>
            <a:endParaRPr lang="en-US" i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ULCERACIJA ANTRUMA</a:t>
            </a:r>
            <a:endParaRPr lang="en-US" dirty="0"/>
          </a:p>
        </p:txBody>
      </p:sp>
      <p:pic>
        <p:nvPicPr>
          <p:cNvPr id="6146" name="Picture 2" descr="C:\Users\user\Documents\SLIKE GIT\New folder\Biba\Biba1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Ca   ANTRUMA</a:t>
            </a:r>
            <a:endParaRPr lang="en-US" dirty="0"/>
          </a:p>
        </p:txBody>
      </p:sp>
      <p:pic>
        <p:nvPicPr>
          <p:cNvPr id="7170" name="Picture 2" descr="C:\Users\user\Documents\SLIKE GIT\New folder\Biba\Biba14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7171" name="Picture 3" descr="C:\Users\user\Documents\SLIKE GIT\New folder\Biba\Biba13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sr-Latn-RS" sz="2200" i="1" dirty="0" smtClean="0"/>
              <a:t/>
            </a:r>
            <a:br>
              <a:rPr lang="sr-Latn-RS" sz="2200" i="1" dirty="0" smtClean="0"/>
            </a:br>
            <a:r>
              <a:rPr lang="sr-Latn-RS" sz="2200" i="1" dirty="0"/>
              <a:t/>
            </a:r>
            <a:br>
              <a:rPr lang="sr-Latn-RS" sz="2200" i="1" dirty="0"/>
            </a:br>
            <a:r>
              <a:rPr lang="en-US" sz="2200" i="1" dirty="0" smtClean="0"/>
              <a:t>Novel </a:t>
            </a:r>
            <a:r>
              <a:rPr lang="en-US" sz="2200" i="1" dirty="0" err="1"/>
              <a:t>Sonographic</a:t>
            </a:r>
            <a:r>
              <a:rPr lang="en-US" sz="2200" i="1" dirty="0"/>
              <a:t> Clues for Diagnosis of </a:t>
            </a:r>
            <a:r>
              <a:rPr lang="en-US" sz="2200" i="1" dirty="0" err="1"/>
              <a:t>Antral</a:t>
            </a:r>
            <a:r>
              <a:rPr lang="en-US" sz="2200" i="1" dirty="0"/>
              <a:t> Gastritis and Helicobacter </a:t>
            </a:r>
            <a:r>
              <a:rPr lang="en-US" sz="2200" i="1" dirty="0" smtClean="0"/>
              <a:t>p</a:t>
            </a:r>
            <a:r>
              <a:rPr lang="sr-Latn-RS" sz="2200" i="1" dirty="0" smtClean="0"/>
              <a:t>y</a:t>
            </a:r>
            <a:r>
              <a:rPr lang="en-US" sz="2200" i="1" dirty="0" err="1" smtClean="0"/>
              <a:t>ilori</a:t>
            </a:r>
            <a:r>
              <a:rPr lang="en-US" sz="2200" i="1" dirty="0" smtClean="0"/>
              <a:t> </a:t>
            </a:r>
            <a:r>
              <a:rPr lang="en-US" sz="2200" i="1" dirty="0"/>
              <a:t>Infection: A Clinical Study.</a:t>
            </a:r>
            <a:br>
              <a:rPr lang="en-US" sz="2200" i="1" dirty="0"/>
            </a:br>
            <a:r>
              <a:rPr lang="en-US" sz="2200" i="1" dirty="0" err="1"/>
              <a:t>Cakmakci</a:t>
            </a:r>
            <a:r>
              <a:rPr lang="en-US" sz="2200" i="1" dirty="0"/>
              <a:t> E at all.</a:t>
            </a:r>
            <a:br>
              <a:rPr lang="en-US" sz="2200" i="1" dirty="0"/>
            </a:br>
            <a:r>
              <a:rPr lang="en-US" sz="2200" i="1" dirty="0"/>
              <a:t>J Ultrasound Med 2014;33:1605-1610</a:t>
            </a:r>
            <a:r>
              <a:rPr lang="en-US" i="1" dirty="0"/>
              <a:t/>
            </a:r>
            <a:br>
              <a:rPr lang="en-US" i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sr-Latn-RS" dirty="0" smtClean="0"/>
              <a:t> debljina zida 4,60 (3.1-6.4)</a:t>
            </a:r>
          </a:p>
          <a:p>
            <a:pPr>
              <a:buNone/>
            </a:pPr>
            <a:r>
              <a:rPr lang="sr-Latn-RS" dirty="0"/>
              <a:t> </a:t>
            </a:r>
            <a:r>
              <a:rPr lang="sr-Latn-RS" dirty="0" smtClean="0"/>
              <a:t>   debljina mukoze 2.18 (1.3-3.2)</a:t>
            </a:r>
          </a:p>
          <a:p>
            <a:pPr>
              <a:buNone/>
            </a:pPr>
            <a:r>
              <a:rPr lang="sr-Latn-RS" dirty="0"/>
              <a:t> </a:t>
            </a:r>
            <a:r>
              <a:rPr lang="sr-Latn-RS" dirty="0" smtClean="0"/>
              <a:t>    Odnos d.mukoze/d.zida R=0.48</a:t>
            </a:r>
          </a:p>
          <a:p>
            <a:pPr>
              <a:buNone/>
            </a:pPr>
            <a:r>
              <a:rPr lang="sr-Latn-RS" dirty="0" smtClean="0"/>
              <a:t>     ANTRALNI GASTRITIS:</a:t>
            </a:r>
          </a:p>
          <a:p>
            <a:pPr>
              <a:buNone/>
            </a:pPr>
            <a:r>
              <a:rPr lang="sr-Latn-RS" dirty="0"/>
              <a:t> </a:t>
            </a:r>
            <a:r>
              <a:rPr lang="sr-Latn-RS" dirty="0" smtClean="0"/>
              <a:t> dz-7.68 (3.2-8.7), dm-3.65 (1.7-5.6), R=0.56</a:t>
            </a:r>
          </a:p>
          <a:p>
            <a:pPr>
              <a:buNone/>
            </a:pPr>
            <a:r>
              <a:rPr lang="sr-Latn-RS" dirty="0" smtClean="0"/>
              <a:t>     HELICOBACTER pylori INFEKCIJA:</a:t>
            </a:r>
          </a:p>
          <a:p>
            <a:pPr>
              <a:buNone/>
            </a:pPr>
            <a:r>
              <a:rPr lang="sr-Latn-RS" dirty="0"/>
              <a:t> </a:t>
            </a:r>
            <a:r>
              <a:rPr lang="sr-Latn-RS" dirty="0" smtClean="0"/>
              <a:t>  dz- 8.5(3.5-13.5), dm-5.03(2,2-8.9), R=0.67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R=0.31</a:t>
            </a:r>
            <a:endParaRPr lang="en-US" dirty="0"/>
          </a:p>
        </p:txBody>
      </p:sp>
      <p:pic>
        <p:nvPicPr>
          <p:cNvPr id="8194" name="Picture 2" descr="C:\Users\user\Documents\SLIKE GIT\New folder\11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8195" name="Picture 3" descr="C:\Users\user\Documents\SLIKE GIT\New folder\Biba\Biba2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r>
              <a:rPr lang="sr-Latn-RS" dirty="0" smtClean="0"/>
              <a:t>ebelo crevo</a:t>
            </a:r>
            <a:endParaRPr lang="en-US" dirty="0"/>
          </a:p>
        </p:txBody>
      </p:sp>
      <p:pic>
        <p:nvPicPr>
          <p:cNvPr id="9218" name="Picture 2" descr="C:\Users\user\Documents\SLIKE GIT\New folder\42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9219" name="Picture 3" descr="C:\Users\user\Documents\SLIKE GIT\New folder\16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ANOREKTALNA REGIJA I PROSTATA</a:t>
            </a:r>
            <a:endParaRPr lang="en-US" dirty="0"/>
          </a:p>
        </p:txBody>
      </p:sp>
      <p:pic>
        <p:nvPicPr>
          <p:cNvPr id="7170" name="Picture 2" descr="F:\Radmilo2016032412494271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STRATIFIKACIJA ZIDA REKTUMA</a:t>
            </a:r>
            <a:endParaRPr lang="en-US" dirty="0"/>
          </a:p>
        </p:txBody>
      </p:sp>
      <p:pic>
        <p:nvPicPr>
          <p:cNvPr id="10242" name="Picture 2" descr="F:\Radmilo2016032412495490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39341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3D MPR REKTUMA</a:t>
            </a:r>
            <a:endParaRPr lang="en-US" dirty="0"/>
          </a:p>
        </p:txBody>
      </p:sp>
      <p:pic>
        <p:nvPicPr>
          <p:cNvPr id="8194" name="Picture 2" descr="F:\Radmilo2016032412504577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3D MPR R. AMPULE</a:t>
            </a:r>
            <a:endParaRPr lang="en-US" dirty="0"/>
          </a:p>
        </p:txBody>
      </p:sp>
      <p:pic>
        <p:nvPicPr>
          <p:cNvPr id="9218" name="Picture 2" descr="F:\Radmilo2016032412510840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3D MPR DEBELOG CREVA</a:t>
            </a:r>
            <a:endParaRPr lang="en-US" dirty="0"/>
          </a:p>
        </p:txBody>
      </p:sp>
      <p:pic>
        <p:nvPicPr>
          <p:cNvPr id="11266" name="Picture 2" descr="F:\Radmilo2016032412422120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lvl="0"/>
            <a:r>
              <a:rPr lang="sr-Latn-RS" sz="2200" i="1" dirty="0" smtClean="0"/>
              <a:t/>
            </a:r>
            <a:br>
              <a:rPr lang="sr-Latn-RS" sz="2200" i="1" dirty="0" smtClean="0"/>
            </a:br>
            <a:r>
              <a:rPr lang="sr-Latn-RS" sz="2200" i="1" dirty="0"/>
              <a:t/>
            </a:r>
            <a:br>
              <a:rPr lang="sr-Latn-RS" sz="2200" i="1" dirty="0"/>
            </a:br>
            <a:r>
              <a:rPr lang="en-US" sz="2200" i="1" dirty="0" smtClean="0"/>
              <a:t>German </a:t>
            </a:r>
            <a:r>
              <a:rPr lang="en-US" sz="2200" i="1" dirty="0"/>
              <a:t>Survey on EUS Guided Diagnosis and Management of gastrointestinal </a:t>
            </a:r>
            <a:r>
              <a:rPr lang="en-US" sz="2200" i="1" dirty="0" err="1"/>
              <a:t>Stromal</a:t>
            </a:r>
            <a:r>
              <a:rPr lang="en-US" sz="2200" i="1" dirty="0"/>
              <a:t> </a:t>
            </a:r>
            <a:r>
              <a:rPr lang="en-US" sz="2200" i="1" dirty="0" err="1"/>
              <a:t>Tumots</a:t>
            </a:r>
            <a:r>
              <a:rPr lang="en-US" sz="2200" i="1" dirty="0"/>
              <a:t> (GISTs)-evidence </a:t>
            </a:r>
            <a:r>
              <a:rPr lang="en-US" sz="2200" i="1" dirty="0" err="1"/>
              <a:t>or“Gut</a:t>
            </a:r>
            <a:r>
              <a:rPr lang="en-US" sz="2200" i="1" dirty="0"/>
              <a:t>-feeling“?</a:t>
            </a:r>
            <a:br>
              <a:rPr lang="en-US" sz="2200" i="1" dirty="0"/>
            </a:br>
            <a:r>
              <a:rPr lang="en-US" sz="2200" i="1" dirty="0" err="1"/>
              <a:t>C.Janssen</a:t>
            </a:r>
            <a:r>
              <a:rPr lang="en-US" sz="2200" i="1" dirty="0"/>
              <a:t> at all-</a:t>
            </a:r>
            <a:br>
              <a:rPr lang="en-US" sz="2200" i="1" dirty="0"/>
            </a:br>
            <a:r>
              <a:rPr lang="en-US" sz="2200" i="1" dirty="0" err="1"/>
              <a:t>Ultraschall</a:t>
            </a:r>
            <a:r>
              <a:rPr lang="en-US" sz="2200" i="1" dirty="0"/>
              <a:t> in med 2015;36(05)494-500-</a:t>
            </a:r>
            <a:r>
              <a:rPr lang="en-US" i="1" dirty="0"/>
              <a:t/>
            </a:r>
            <a:br>
              <a:rPr lang="en-US" i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i="1" dirty="0" err="1" smtClean="0"/>
              <a:t>Ultrazvuk</a:t>
            </a:r>
            <a:r>
              <a:rPr lang="en-US" i="1" dirty="0" smtClean="0"/>
              <a:t> </a:t>
            </a:r>
            <a:r>
              <a:rPr lang="en-US" i="1" dirty="0" err="1" smtClean="0"/>
              <a:t>moze</a:t>
            </a:r>
            <a:r>
              <a:rPr lang="en-US" i="1" dirty="0" smtClean="0"/>
              <a:t> </a:t>
            </a:r>
            <a:r>
              <a:rPr lang="en-US" i="1" dirty="0" err="1" smtClean="0"/>
              <a:t>prikazati</a:t>
            </a:r>
            <a:r>
              <a:rPr lang="en-US" i="1" dirty="0" smtClean="0"/>
              <a:t> </a:t>
            </a:r>
            <a:r>
              <a:rPr lang="en-US" i="1" dirty="0" err="1" smtClean="0"/>
              <a:t>transformaciju</a:t>
            </a:r>
            <a:r>
              <a:rPr lang="en-US" i="1" dirty="0" smtClean="0"/>
              <a:t> </a:t>
            </a:r>
            <a:r>
              <a:rPr lang="en-US" i="1" dirty="0" err="1" smtClean="0"/>
              <a:t>cevastog</a:t>
            </a:r>
            <a:r>
              <a:rPr lang="en-US" i="1" dirty="0" smtClean="0"/>
              <a:t> </a:t>
            </a:r>
            <a:r>
              <a:rPr lang="en-US" i="1" dirty="0" err="1" smtClean="0"/>
              <a:t>organa</a:t>
            </a:r>
            <a:r>
              <a:rPr lang="en-US" i="1" dirty="0" smtClean="0"/>
              <a:t> </a:t>
            </a:r>
            <a:r>
              <a:rPr lang="en-US" i="1" dirty="0" err="1" smtClean="0"/>
              <a:t>od</a:t>
            </a:r>
            <a:r>
              <a:rPr lang="en-US" i="1" dirty="0" smtClean="0"/>
              <a:t> </a:t>
            </a:r>
            <a:r>
              <a:rPr lang="en-US" i="1" dirty="0" err="1" smtClean="0"/>
              <a:t>normalnog</a:t>
            </a:r>
            <a:r>
              <a:rPr lang="en-US" i="1" dirty="0" smtClean="0"/>
              <a:t> do </a:t>
            </a:r>
            <a:r>
              <a:rPr lang="en-US" i="1" dirty="0" err="1" smtClean="0"/>
              <a:t>patološkog</a:t>
            </a:r>
            <a:r>
              <a:rPr lang="en-US" i="1" dirty="0" smtClean="0"/>
              <a:t> </a:t>
            </a:r>
            <a:r>
              <a:rPr lang="en-US" i="1" dirty="0" err="1" smtClean="0"/>
              <a:t>stanja</a:t>
            </a:r>
            <a:r>
              <a:rPr lang="en-US" i="1" dirty="0" smtClean="0"/>
              <a:t> </a:t>
            </a:r>
            <a:r>
              <a:rPr lang="en-US" i="1" dirty="0" err="1" smtClean="0"/>
              <a:t>i</a:t>
            </a:r>
            <a:r>
              <a:rPr lang="en-US" i="1" dirty="0" smtClean="0"/>
              <a:t> </a:t>
            </a:r>
            <a:r>
              <a:rPr lang="en-US" i="1" dirty="0" err="1" smtClean="0"/>
              <a:t>kod</a:t>
            </a:r>
            <a:r>
              <a:rPr lang="en-US" i="1" dirty="0" smtClean="0"/>
              <a:t> </a:t>
            </a:r>
            <a:r>
              <a:rPr lang="en-US" i="1" dirty="0" err="1" smtClean="0"/>
              <a:t>zapaljenja</a:t>
            </a:r>
            <a:r>
              <a:rPr lang="en-US" i="1" dirty="0" smtClean="0"/>
              <a:t> i </a:t>
            </a:r>
            <a:r>
              <a:rPr lang="en-US" i="1" dirty="0" err="1" smtClean="0"/>
              <a:t>kod</a:t>
            </a:r>
            <a:r>
              <a:rPr lang="en-US" i="1" dirty="0" smtClean="0"/>
              <a:t> </a:t>
            </a:r>
            <a:r>
              <a:rPr lang="en-US" i="1" dirty="0" err="1" smtClean="0"/>
              <a:t>neoplazme</a:t>
            </a:r>
            <a:r>
              <a:rPr lang="en-US" i="1" dirty="0" smtClean="0"/>
              <a:t>.</a:t>
            </a:r>
          </a:p>
          <a:p>
            <a:endParaRPr lang="en-US" i="1" dirty="0" smtClean="0"/>
          </a:p>
          <a:p>
            <a:pPr>
              <a:buNone/>
            </a:pPr>
            <a:r>
              <a:rPr lang="sr-Latn-RS" i="1" dirty="0" smtClean="0"/>
              <a:t>   </a:t>
            </a:r>
            <a:r>
              <a:rPr lang="en-US" i="1" dirty="0" smtClean="0"/>
              <a:t> </a:t>
            </a:r>
            <a:r>
              <a:rPr lang="en-US" i="1" dirty="0" err="1" smtClean="0"/>
              <a:t>Osim</a:t>
            </a:r>
            <a:r>
              <a:rPr lang="en-US" i="1" dirty="0" smtClean="0"/>
              <a:t> </a:t>
            </a:r>
            <a:r>
              <a:rPr lang="en-US" i="1" dirty="0" err="1" smtClean="0"/>
              <a:t>demonstracije</a:t>
            </a:r>
            <a:r>
              <a:rPr lang="en-US" i="1" dirty="0" smtClean="0"/>
              <a:t> </a:t>
            </a:r>
            <a:r>
              <a:rPr lang="en-US" i="1" dirty="0" err="1" smtClean="0"/>
              <a:t>transmuralnog</a:t>
            </a:r>
            <a:r>
              <a:rPr lang="en-US" i="1" dirty="0" smtClean="0"/>
              <a:t> </a:t>
            </a:r>
            <a:r>
              <a:rPr lang="en-US" i="1" dirty="0" err="1" smtClean="0"/>
              <a:t>aspekta</a:t>
            </a:r>
            <a:r>
              <a:rPr lang="en-US" i="1" dirty="0" smtClean="0"/>
              <a:t> GIT, </a:t>
            </a:r>
            <a:r>
              <a:rPr lang="en-US" i="1" dirty="0" err="1" smtClean="0"/>
              <a:t>ultrazvuk</a:t>
            </a:r>
            <a:r>
              <a:rPr lang="en-US" i="1" dirty="0" smtClean="0"/>
              <a:t> </a:t>
            </a:r>
            <a:r>
              <a:rPr lang="en-US" i="1" dirty="0" err="1" smtClean="0"/>
              <a:t>moze</a:t>
            </a:r>
            <a:r>
              <a:rPr lang="en-US" i="1" dirty="0" smtClean="0"/>
              <a:t> </a:t>
            </a:r>
            <a:r>
              <a:rPr lang="en-US" i="1" dirty="0" err="1" smtClean="0"/>
              <a:t>prikazati</a:t>
            </a:r>
            <a:r>
              <a:rPr lang="en-US" i="1" dirty="0" smtClean="0"/>
              <a:t> </a:t>
            </a:r>
            <a:r>
              <a:rPr lang="en-US" i="1" dirty="0" err="1" smtClean="0"/>
              <a:t>reakciju</a:t>
            </a:r>
            <a:r>
              <a:rPr lang="en-US" i="1" dirty="0" smtClean="0"/>
              <a:t> </a:t>
            </a:r>
            <a:r>
              <a:rPr lang="en-US" i="1" dirty="0" err="1" smtClean="0"/>
              <a:t>mezenterijuma</a:t>
            </a:r>
            <a:r>
              <a:rPr lang="en-US" i="1" dirty="0" smtClean="0"/>
              <a:t> </a:t>
            </a:r>
            <a:r>
              <a:rPr lang="en-US" i="1" dirty="0" err="1" smtClean="0"/>
              <a:t>kao</a:t>
            </a:r>
            <a:r>
              <a:rPr lang="en-US" i="1" dirty="0" smtClean="0"/>
              <a:t> </a:t>
            </a:r>
            <a:r>
              <a:rPr lang="en-US" i="1" dirty="0" err="1" smtClean="0"/>
              <a:t>i</a:t>
            </a:r>
            <a:r>
              <a:rPr lang="en-US" i="1" dirty="0" smtClean="0"/>
              <a:t> </a:t>
            </a:r>
            <a:r>
              <a:rPr lang="en-US" i="1" dirty="0" err="1" smtClean="0"/>
              <a:t>komplikacije</a:t>
            </a:r>
            <a:r>
              <a:rPr lang="en-US" i="1" dirty="0" smtClean="0"/>
              <a:t> </a:t>
            </a:r>
            <a:r>
              <a:rPr lang="en-US" i="1" dirty="0" err="1" smtClean="0"/>
              <a:t>kao</a:t>
            </a:r>
            <a:r>
              <a:rPr lang="en-US" i="1" dirty="0" smtClean="0"/>
              <a:t> </a:t>
            </a:r>
            <a:r>
              <a:rPr lang="en-US" i="1" dirty="0" err="1" smtClean="0"/>
              <a:t>što</a:t>
            </a:r>
            <a:r>
              <a:rPr lang="en-US" i="1" dirty="0" smtClean="0"/>
              <a:t> </a:t>
            </a:r>
            <a:r>
              <a:rPr lang="en-US" i="1" dirty="0" err="1" smtClean="0"/>
              <a:t>su</a:t>
            </a:r>
            <a:r>
              <a:rPr lang="en-US" i="1" dirty="0" smtClean="0"/>
              <a:t> </a:t>
            </a:r>
            <a:r>
              <a:rPr lang="sr-Latn-RS" i="1" dirty="0" smtClean="0"/>
              <a:t>FISTULA</a:t>
            </a:r>
            <a:r>
              <a:rPr lang="en-US" i="1" dirty="0" smtClean="0"/>
              <a:t>, </a:t>
            </a:r>
            <a:r>
              <a:rPr lang="sr-Latn-RS" i="1" dirty="0" smtClean="0"/>
              <a:t>ABSCES</a:t>
            </a:r>
            <a:r>
              <a:rPr lang="en-US" i="1" dirty="0" smtClean="0"/>
              <a:t>, </a:t>
            </a:r>
            <a:r>
              <a:rPr lang="sr-Latn-RS" i="1" dirty="0" smtClean="0"/>
              <a:t>STENOZA</a:t>
            </a:r>
            <a:r>
              <a:rPr lang="en-US" i="1" dirty="0" smtClean="0"/>
              <a:t> </a:t>
            </a:r>
            <a:r>
              <a:rPr lang="en-US" i="1" dirty="0" err="1" smtClean="0"/>
              <a:t>ili</a:t>
            </a:r>
            <a:r>
              <a:rPr lang="en-US" i="1" dirty="0" smtClean="0"/>
              <a:t> </a:t>
            </a:r>
            <a:r>
              <a:rPr lang="sr-Latn-RS" i="1" dirty="0" smtClean="0"/>
              <a:t>ILEUS</a:t>
            </a:r>
            <a:r>
              <a:rPr lang="en-US" i="1" dirty="0" smtClean="0"/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3D MPR</a:t>
            </a:r>
            <a:endParaRPr lang="en-US" dirty="0"/>
          </a:p>
        </p:txBody>
      </p:sp>
      <p:pic>
        <p:nvPicPr>
          <p:cNvPr id="10242" name="Picture 2" descr="C:\Users\user\Documents\SLIKE GIT\New folder\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ELASTOGRAFIJA  rektuma</a:t>
            </a:r>
            <a:endParaRPr lang="en-US" dirty="0"/>
          </a:p>
        </p:txBody>
      </p:sp>
      <p:pic>
        <p:nvPicPr>
          <p:cNvPr id="11266" name="Picture 2" descr="C:\Users\user\Documents\SLIKE GIT\New folder\1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POLIP DEBELOG CREVA</a:t>
            </a:r>
            <a:endParaRPr lang="en-US" dirty="0"/>
          </a:p>
        </p:txBody>
      </p:sp>
      <p:pic>
        <p:nvPicPr>
          <p:cNvPr id="12290" name="Picture 2" descr="F:\Nebojsa20150716121038801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12291" name="Picture 3" descr="F:\Nebojsa20150716121057118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POLIPI 	na peteljci</a:t>
            </a:r>
            <a:endParaRPr lang="en-US" dirty="0"/>
          </a:p>
        </p:txBody>
      </p:sp>
      <p:pic>
        <p:nvPicPr>
          <p:cNvPr id="13314" name="Picture 2" descr="C:\Users\user\Documents\SLIKE GIT\New folder\Aleksandra20160119174640571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13315" name="Picture 3" descr="C:\Users\user\Documents\SLIKE GIT\New folder\13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12"/>
            <a:ext cx="8229600" cy="1143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S</a:t>
            </a:r>
            <a:r>
              <a:rPr lang="sr-Latn-RS" dirty="0" smtClean="0"/>
              <a:t>esilni polip</a:t>
            </a:r>
            <a:endParaRPr lang="en-US" dirty="0"/>
          </a:p>
        </p:txBody>
      </p:sp>
      <p:pic>
        <p:nvPicPr>
          <p:cNvPr id="16386" name="Picture 2" descr="C:\Users\user\Documents\SLIKE GIT\New folder\1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L</a:t>
            </a:r>
            <a:r>
              <a:rPr lang="sr-Latn-RS" dirty="0" smtClean="0"/>
              <a:t>okalizacija polipa</a:t>
            </a:r>
            <a:endParaRPr lang="en-US" dirty="0"/>
          </a:p>
        </p:txBody>
      </p:sp>
      <p:pic>
        <p:nvPicPr>
          <p:cNvPr id="14338" name="Picture 2" descr="C:\Users\user\Documents\SLIKE GIT\New folder\17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14339" name="Picture 3" descr="C:\Users\user\Documents\SLIKE GIT\New folder\23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R</a:t>
            </a:r>
            <a:r>
              <a:rPr lang="sr-Latn-RS" dirty="0" smtClean="0"/>
              <a:t>ektalna ampula</a:t>
            </a:r>
            <a:endParaRPr lang="en-US" dirty="0"/>
          </a:p>
        </p:txBody>
      </p:sp>
      <p:pic>
        <p:nvPicPr>
          <p:cNvPr id="15362" name="Picture 2" descr="C:\Users\user\Documents\SLIKE GIT\New folder\21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15363" name="Picture 3" descr="C:\Users\user\Documents\SLIKE GIT\New folder\22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sr-Latn-RS" sz="2200" i="1" dirty="0" smtClean="0"/>
              <a:t/>
            </a:r>
            <a:br>
              <a:rPr lang="sr-Latn-RS" sz="2200" i="1" dirty="0" smtClean="0"/>
            </a:br>
            <a:r>
              <a:rPr lang="en-US" sz="2200" i="1" dirty="0" smtClean="0"/>
              <a:t>Positive </a:t>
            </a:r>
            <a:r>
              <a:rPr lang="en-US" sz="2200" i="1" dirty="0"/>
              <a:t>Predictive Value of Abdominal </a:t>
            </a:r>
            <a:r>
              <a:rPr lang="en-US" sz="2200" i="1" dirty="0" err="1"/>
              <a:t>Sonography</a:t>
            </a:r>
            <a:r>
              <a:rPr lang="en-US" sz="2200" i="1" dirty="0"/>
              <a:t> in the Diagnosis of </a:t>
            </a:r>
            <a:r>
              <a:rPr lang="en-US" sz="2200" i="1" dirty="0" err="1"/>
              <a:t>Ishemic</a:t>
            </a:r>
            <a:r>
              <a:rPr lang="en-US" sz="2200" i="1" dirty="0"/>
              <a:t> Colitis. </a:t>
            </a:r>
            <a:r>
              <a:rPr lang="en-US" sz="2200" i="1" dirty="0" err="1"/>
              <a:t>E.Lopez</a:t>
            </a:r>
            <a:r>
              <a:rPr lang="en-US" sz="2200" i="1" dirty="0"/>
              <a:t> at all.</a:t>
            </a:r>
            <a:br>
              <a:rPr lang="en-US" sz="2200" i="1" dirty="0"/>
            </a:br>
            <a:r>
              <a:rPr lang="en-US" sz="2200" i="1" dirty="0"/>
              <a:t>Ultrasound International Open 2015;01(02): E41-E42</a:t>
            </a:r>
            <a:r>
              <a:rPr lang="en-US" i="1" dirty="0"/>
              <a:t/>
            </a:r>
            <a:br>
              <a:rPr lang="en-US" i="1" dirty="0"/>
            </a:br>
            <a:endParaRPr lang="en-US" dirty="0"/>
          </a:p>
        </p:txBody>
      </p:sp>
      <p:pic>
        <p:nvPicPr>
          <p:cNvPr id="17410" name="Picture 2" descr="C:\Users\user\Documents\SLIKE GIT\New folder\50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17411" name="Picture 3" descr="C:\Users\user\Documents\SLIKE GIT\New folder\51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DIVERTIKULITIS</a:t>
            </a:r>
            <a:endParaRPr lang="en-US" dirty="0"/>
          </a:p>
        </p:txBody>
      </p:sp>
      <p:pic>
        <p:nvPicPr>
          <p:cNvPr id="18434" name="Picture 2" descr="C:\Users\user\Documents\SLIKE GIT\New folder\2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18435" name="Picture 3" descr="C:\Users\user\Documents\SLIKE GIT\New folder\20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sr-Latn-RS" dirty="0" smtClean="0"/>
              <a:t>TARGET ZONA</a:t>
            </a:r>
            <a:endParaRPr lang="en-US" dirty="0"/>
          </a:p>
        </p:txBody>
      </p:sp>
      <p:pic>
        <p:nvPicPr>
          <p:cNvPr id="19458" name="Picture 2" descr="C:\Users\user\Documents\SLIKE GIT\New folder\4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i="1" dirty="0"/>
              <a:t> </a:t>
            </a:r>
            <a:r>
              <a:rPr lang="en-US" sz="2200" i="1" dirty="0" smtClean="0"/>
              <a:t>Positive </a:t>
            </a:r>
            <a:r>
              <a:rPr lang="en-US" sz="2200" i="1" dirty="0"/>
              <a:t>Predictive Value of Abdominal </a:t>
            </a:r>
            <a:r>
              <a:rPr lang="en-US" sz="2200" i="1" dirty="0" err="1"/>
              <a:t>Sonography</a:t>
            </a:r>
            <a:r>
              <a:rPr lang="en-US" sz="2200" i="1" dirty="0"/>
              <a:t> in the Diagnosis of </a:t>
            </a:r>
            <a:r>
              <a:rPr lang="en-US" sz="2200" i="1" dirty="0" err="1"/>
              <a:t>Ishemic</a:t>
            </a:r>
            <a:r>
              <a:rPr lang="en-US" sz="2200" i="1" dirty="0"/>
              <a:t> </a:t>
            </a:r>
            <a:r>
              <a:rPr lang="en-US" sz="2200" i="1" dirty="0" smtClean="0"/>
              <a:t>Colitis.</a:t>
            </a:r>
            <a:r>
              <a:rPr lang="sr-Latn-RS" sz="2200" i="1" dirty="0" smtClean="0"/>
              <a:t> </a:t>
            </a:r>
            <a:r>
              <a:rPr lang="en-US" sz="2200" i="1" dirty="0" err="1" smtClean="0"/>
              <a:t>E.Lopez</a:t>
            </a:r>
            <a:r>
              <a:rPr lang="en-US" sz="2200" i="1" dirty="0" smtClean="0"/>
              <a:t> </a:t>
            </a:r>
            <a:r>
              <a:rPr lang="en-US" sz="2200" i="1" dirty="0"/>
              <a:t>at all.</a:t>
            </a:r>
            <a:br>
              <a:rPr lang="en-US" sz="2200" i="1" dirty="0"/>
            </a:br>
            <a:r>
              <a:rPr lang="en-US" sz="2200" i="1" dirty="0"/>
              <a:t>Ultrasound International Open 2015;01(02): E41-E42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i="1" dirty="0" smtClean="0"/>
              <a:t> </a:t>
            </a:r>
            <a:r>
              <a:rPr lang="sr-Latn-RS" i="1" dirty="0" smtClean="0"/>
              <a:t>U</a:t>
            </a:r>
            <a:r>
              <a:rPr lang="en-US" i="1" dirty="0" err="1" smtClean="0"/>
              <a:t>loga</a:t>
            </a:r>
            <a:r>
              <a:rPr lang="sr-Latn-RS" i="1" dirty="0" smtClean="0"/>
              <a:t> ULTRAZVUKA</a:t>
            </a:r>
            <a:r>
              <a:rPr lang="en-US" i="1" dirty="0" smtClean="0"/>
              <a:t> </a:t>
            </a:r>
            <a:r>
              <a:rPr lang="en-US" i="1" dirty="0"/>
              <a:t>je </a:t>
            </a:r>
            <a:r>
              <a:rPr lang="en-US" i="1" dirty="0" err="1"/>
              <a:t>i</a:t>
            </a:r>
            <a:r>
              <a:rPr lang="en-US" i="1" dirty="0"/>
              <a:t> u </a:t>
            </a:r>
            <a:r>
              <a:rPr lang="en-US" i="1" dirty="0" smtClean="0"/>
              <a:t>re</a:t>
            </a:r>
            <a:r>
              <a:rPr lang="sr-Latn-RS" i="1" dirty="0" smtClean="0"/>
              <a:t>đ</a:t>
            </a:r>
            <a:r>
              <a:rPr lang="en-US" i="1" dirty="0" err="1" smtClean="0"/>
              <a:t>im</a:t>
            </a:r>
            <a:r>
              <a:rPr lang="en-US" i="1" dirty="0" smtClean="0"/>
              <a:t> </a:t>
            </a:r>
            <a:r>
              <a:rPr lang="en-US" i="1" dirty="0" err="1"/>
              <a:t>patološkim</a:t>
            </a:r>
            <a:r>
              <a:rPr lang="en-US" i="1" dirty="0"/>
              <a:t> </a:t>
            </a:r>
            <a:r>
              <a:rPr lang="en-US" i="1" dirty="0" err="1"/>
              <a:t>stanjima</a:t>
            </a:r>
            <a:r>
              <a:rPr lang="en-US" i="1" dirty="0"/>
              <a:t> </a:t>
            </a:r>
            <a:r>
              <a:rPr lang="en-US" i="1" dirty="0" err="1"/>
              <a:t>kao</a:t>
            </a:r>
            <a:r>
              <a:rPr lang="en-US" i="1" dirty="0"/>
              <a:t> </a:t>
            </a:r>
            <a:r>
              <a:rPr lang="en-US" i="1" dirty="0" err="1"/>
              <a:t>sto</a:t>
            </a:r>
            <a:r>
              <a:rPr lang="en-US" i="1" dirty="0"/>
              <a:t> je </a:t>
            </a:r>
            <a:r>
              <a:rPr lang="en-US" i="1" dirty="0" err="1"/>
              <a:t>ishemična</a:t>
            </a:r>
            <a:r>
              <a:rPr lang="en-US" i="1" dirty="0"/>
              <a:t> </a:t>
            </a:r>
            <a:r>
              <a:rPr lang="en-US" i="1" dirty="0" err="1"/>
              <a:t>bolest</a:t>
            </a:r>
            <a:r>
              <a:rPr lang="en-US" i="1" dirty="0"/>
              <a:t> </a:t>
            </a:r>
            <a:r>
              <a:rPr lang="en-US" i="1" dirty="0" err="1"/>
              <a:t>creva</a:t>
            </a:r>
            <a:r>
              <a:rPr lang="en-US" i="1" dirty="0"/>
              <a:t>, </a:t>
            </a:r>
            <a:r>
              <a:rPr lang="en-US" i="1" dirty="0" err="1"/>
              <a:t>endometrioza</a:t>
            </a:r>
            <a:r>
              <a:rPr lang="en-US" i="1" dirty="0"/>
              <a:t>, </a:t>
            </a:r>
            <a:r>
              <a:rPr lang="en-US" i="1" dirty="0" err="1"/>
              <a:t>cistična</a:t>
            </a:r>
            <a:r>
              <a:rPr lang="en-US" i="1" dirty="0"/>
              <a:t> </a:t>
            </a:r>
            <a:r>
              <a:rPr lang="en-US" i="1" dirty="0" err="1"/>
              <a:t>fibroza</a:t>
            </a:r>
            <a:r>
              <a:rPr lang="en-US" i="1" dirty="0"/>
              <a:t>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sr-Latn-RS" i="1" dirty="0" smtClean="0"/>
              <a:t>UROĐENE ANOMALIJE</a:t>
            </a:r>
            <a:r>
              <a:rPr lang="en-US" i="1" dirty="0" smtClean="0"/>
              <a:t>  </a:t>
            </a:r>
            <a:r>
              <a:rPr lang="en-US" i="1" dirty="0"/>
              <a:t>GIT</a:t>
            </a:r>
            <a:r>
              <a:rPr lang="en-US" i="1" dirty="0" smtClean="0"/>
              <a:t>.</a:t>
            </a:r>
            <a:endParaRPr lang="sr-Latn-RS" i="1" dirty="0" smtClean="0"/>
          </a:p>
          <a:p>
            <a:pPr>
              <a:buNone/>
            </a:pPr>
            <a:endParaRPr lang="en-US" i="1" dirty="0"/>
          </a:p>
          <a:p>
            <a:r>
              <a:rPr lang="en-US" sz="2200" i="1" dirty="0"/>
              <a:t>Usefulness of </a:t>
            </a:r>
            <a:r>
              <a:rPr lang="en-US" sz="2200" i="1" dirty="0" err="1"/>
              <a:t>Sonography</a:t>
            </a:r>
            <a:r>
              <a:rPr lang="en-US" sz="2200" i="1" dirty="0"/>
              <a:t> in Evaluating Children Suspected of </a:t>
            </a:r>
            <a:r>
              <a:rPr lang="en-US" sz="2200" i="1" dirty="0" err="1"/>
              <a:t>Malrotation</a:t>
            </a:r>
            <a:r>
              <a:rPr lang="en-US" sz="2200" i="1" dirty="0"/>
              <a:t>: </a:t>
            </a:r>
            <a:r>
              <a:rPr lang="en-US" sz="2200" i="1" dirty="0" err="1"/>
              <a:t>ComparisonWith</a:t>
            </a:r>
            <a:r>
              <a:rPr lang="en-US" sz="2200" i="1" dirty="0"/>
              <a:t> an Upper </a:t>
            </a:r>
            <a:r>
              <a:rPr lang="en-US" sz="2200" i="1" dirty="0" err="1"/>
              <a:t>Gastrintestinal</a:t>
            </a:r>
            <a:r>
              <a:rPr lang="en-US" sz="2200" i="1" dirty="0"/>
              <a:t> Contrast Study </a:t>
            </a:r>
            <a:r>
              <a:rPr lang="en-US" sz="2200" i="1" dirty="0" smtClean="0"/>
              <a:t>. Zhou </a:t>
            </a:r>
            <a:r>
              <a:rPr lang="en-US" sz="2200" i="1" dirty="0"/>
              <a:t>et all.</a:t>
            </a:r>
          </a:p>
          <a:p>
            <a:pPr>
              <a:buNone/>
            </a:pPr>
            <a:r>
              <a:rPr lang="en-US" sz="2200" i="1" dirty="0" smtClean="0"/>
              <a:t>     J </a:t>
            </a:r>
            <a:r>
              <a:rPr lang="en-US" sz="2200" i="1" dirty="0"/>
              <a:t>Ultrasound Med 2015; 34:1825-1832</a:t>
            </a:r>
            <a:r>
              <a:rPr lang="en-US" i="1" dirty="0"/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sr-Latn-RS" dirty="0" smtClean="0"/>
              <a:t>ZAKLJUČAK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UZ PREGLED CEVASTIH ORGANA POSTOJI U MEDICINI PREKO 30 GODINA.</a:t>
            </a:r>
          </a:p>
          <a:p>
            <a:r>
              <a:rPr lang="sr-Latn-RS" i="1" dirty="0" smtClean="0"/>
              <a:t>MULTIPARAMETRIK </a:t>
            </a:r>
            <a:r>
              <a:rPr lang="en-US" i="1" dirty="0" err="1" smtClean="0"/>
              <a:t>Ultrazvučna</a:t>
            </a:r>
            <a:r>
              <a:rPr lang="en-US" i="1" dirty="0" smtClean="0"/>
              <a:t> </a:t>
            </a:r>
            <a:r>
              <a:rPr lang="en-US" i="1" dirty="0" err="1"/>
              <a:t>dijagnostika</a:t>
            </a:r>
            <a:r>
              <a:rPr lang="en-US" i="1" dirty="0"/>
              <a:t> </a:t>
            </a:r>
            <a:r>
              <a:rPr lang="sr-Latn-RS" i="1" dirty="0" smtClean="0"/>
              <a:t>GIT </a:t>
            </a:r>
            <a:r>
              <a:rPr lang="en-US" i="1" dirty="0" err="1" smtClean="0"/>
              <a:t>ima</a:t>
            </a:r>
            <a:r>
              <a:rPr lang="en-US" i="1" dirty="0" smtClean="0"/>
              <a:t> </a:t>
            </a:r>
            <a:r>
              <a:rPr lang="en-US" i="1" dirty="0" err="1"/>
              <a:t>vaznu</a:t>
            </a:r>
            <a:r>
              <a:rPr lang="en-US" i="1" dirty="0"/>
              <a:t> </a:t>
            </a:r>
            <a:r>
              <a:rPr lang="en-US" i="1" dirty="0" err="1"/>
              <a:t>ulogu</a:t>
            </a:r>
            <a:r>
              <a:rPr lang="en-US" i="1" dirty="0"/>
              <a:t> u </a:t>
            </a:r>
            <a:r>
              <a:rPr lang="sr-Latn-RS" i="1" dirty="0" smtClean="0"/>
              <a:t>REDUKCIJI</a:t>
            </a:r>
            <a:r>
              <a:rPr lang="en-US" i="1" dirty="0" smtClean="0"/>
              <a:t>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sr-Latn-RS" i="1" dirty="0" smtClean="0"/>
              <a:t>SMANJENJU</a:t>
            </a:r>
            <a:r>
              <a:rPr lang="en-US" i="1" dirty="0" smtClean="0"/>
              <a:t> </a:t>
            </a:r>
            <a:r>
              <a:rPr lang="en-US" i="1" dirty="0" err="1"/>
              <a:t>drugih</a:t>
            </a:r>
            <a:r>
              <a:rPr lang="en-US" i="1" dirty="0"/>
              <a:t> </a:t>
            </a:r>
            <a:r>
              <a:rPr lang="en-US" i="1" dirty="0" err="1"/>
              <a:t>invazivnih</a:t>
            </a:r>
            <a:r>
              <a:rPr lang="en-US" i="1" dirty="0"/>
              <a:t>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i="1" dirty="0" err="1"/>
              <a:t>skupih</a:t>
            </a:r>
            <a:r>
              <a:rPr lang="en-US" i="1" dirty="0"/>
              <a:t> </a:t>
            </a:r>
            <a:r>
              <a:rPr lang="en-US" i="1" dirty="0" err="1"/>
              <a:t>dijagnostičkih</a:t>
            </a:r>
            <a:r>
              <a:rPr lang="en-US" i="1" dirty="0"/>
              <a:t> </a:t>
            </a:r>
            <a:r>
              <a:rPr lang="en-US" i="1" dirty="0" err="1"/>
              <a:t>metoda</a:t>
            </a:r>
            <a:r>
              <a:rPr lang="en-US" i="1" dirty="0"/>
              <a:t>.</a:t>
            </a:r>
          </a:p>
          <a:p>
            <a:r>
              <a:rPr lang="en-US" i="1" dirty="0" err="1"/>
              <a:t>Njegova</a:t>
            </a:r>
            <a:r>
              <a:rPr lang="en-US" i="1" dirty="0"/>
              <a:t> </a:t>
            </a:r>
            <a:r>
              <a:rPr lang="en-US" i="1" dirty="0" err="1"/>
              <a:t>uloga</a:t>
            </a:r>
            <a:r>
              <a:rPr lang="en-US" i="1" dirty="0"/>
              <a:t> je </a:t>
            </a:r>
            <a:r>
              <a:rPr lang="en-US" i="1" dirty="0" err="1"/>
              <a:t>značajna</a:t>
            </a:r>
            <a:r>
              <a:rPr lang="en-US" i="1" dirty="0"/>
              <a:t> u </a:t>
            </a:r>
            <a:r>
              <a:rPr lang="en-US" i="1" dirty="0" err="1"/>
              <a:t>proceni</a:t>
            </a:r>
            <a:r>
              <a:rPr lang="en-US" i="1" dirty="0"/>
              <a:t> </a:t>
            </a:r>
            <a:r>
              <a:rPr lang="en-US" i="1" dirty="0" err="1"/>
              <a:t>fokalnih</a:t>
            </a:r>
            <a:r>
              <a:rPr lang="en-US" i="1" dirty="0"/>
              <a:t> </a:t>
            </a:r>
            <a:r>
              <a:rPr lang="en-US" i="1" dirty="0" err="1"/>
              <a:t>promena</a:t>
            </a:r>
            <a:r>
              <a:rPr lang="en-US" i="1" dirty="0"/>
              <a:t> u </a:t>
            </a:r>
            <a:r>
              <a:rPr lang="en-US" i="1" dirty="0" err="1" smtClean="0"/>
              <a:t>jetri</a:t>
            </a:r>
            <a:r>
              <a:rPr lang="sr-Latn-RS" i="1" dirty="0" smtClean="0"/>
              <a:t>  itd.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sr-Latn-RS" dirty="0" smtClean="0"/>
              <a:t>Philips: EPIQ 7G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sr-Latn-RS" dirty="0" smtClean="0"/>
              <a:t>I. SOFTVER za pregled cevastih organa</a:t>
            </a:r>
          </a:p>
          <a:p>
            <a:r>
              <a:rPr lang="sr-Latn-RS" dirty="0" smtClean="0"/>
              <a:t>II. HARDVER:</a:t>
            </a:r>
          </a:p>
          <a:p>
            <a:r>
              <a:rPr lang="sr-Latn-RS" dirty="0" smtClean="0"/>
              <a:t>A) 5 “Broadband” Uz sondi od 1-18MHz</a:t>
            </a:r>
          </a:p>
          <a:p>
            <a:r>
              <a:rPr lang="sr-Latn-RS" dirty="0" smtClean="0"/>
              <a:t>  1) X-Matrix 1-6MHz, X-Plane i  X-Matrix 4D MPR.</a:t>
            </a:r>
          </a:p>
          <a:p>
            <a:r>
              <a:rPr lang="sr-Latn-RS" dirty="0" smtClean="0"/>
              <a:t>  2) “Broadband” C 2-9MHz 3D MPR</a:t>
            </a:r>
          </a:p>
          <a:p>
            <a:r>
              <a:rPr lang="sr-Latn-RS" dirty="0" smtClean="0"/>
              <a:t>  3) C10-3v MHz 3D MPR</a:t>
            </a:r>
          </a:p>
          <a:p>
            <a:r>
              <a:rPr lang="sr-Latn-RS" dirty="0" smtClean="0"/>
              <a:t>B) “Broadband” CD i CPA</a:t>
            </a:r>
          </a:p>
          <a:p>
            <a:r>
              <a:rPr lang="sr-Latn-RS" dirty="0" smtClean="0"/>
              <a:t>C) ELASTOGRAFIJA ( Scor i  “Strain Ratio”) 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sr-Latn-RS" dirty="0" smtClean="0"/>
              <a:t>LARINKS</a:t>
            </a:r>
            <a:endParaRPr lang="en-US" dirty="0"/>
          </a:p>
        </p:txBody>
      </p:sp>
      <p:pic>
        <p:nvPicPr>
          <p:cNvPr id="1026" name="Picture 2" descr="F:\New folder\60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1027" name="Picture 3" descr="F:\New folder\6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348880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JEDNJAK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i="1" dirty="0" err="1" smtClean="0"/>
              <a:t>Ultrasonografija</a:t>
            </a:r>
            <a:r>
              <a:rPr lang="en-US" i="1" dirty="0" smtClean="0"/>
              <a:t>  </a:t>
            </a:r>
            <a:r>
              <a:rPr lang="en-US" i="1" dirty="0" err="1" smtClean="0"/>
              <a:t>jednjaka</a:t>
            </a:r>
            <a:r>
              <a:rPr lang="en-US" i="1" dirty="0" smtClean="0"/>
              <a:t> je </a:t>
            </a:r>
            <a:r>
              <a:rPr lang="en-US" i="1" dirty="0" err="1" smtClean="0"/>
              <a:t>moguća</a:t>
            </a:r>
            <a:r>
              <a:rPr lang="en-US" i="1" dirty="0" smtClean="0"/>
              <a:t> </a:t>
            </a:r>
            <a:r>
              <a:rPr lang="en-US" i="1" dirty="0" err="1" smtClean="0"/>
              <a:t>transkutanim</a:t>
            </a:r>
            <a:r>
              <a:rPr lang="en-US" i="1" dirty="0" smtClean="0"/>
              <a:t> </a:t>
            </a:r>
            <a:r>
              <a:rPr lang="en-US" i="1" dirty="0" err="1" smtClean="0"/>
              <a:t>pristupom</a:t>
            </a:r>
            <a:r>
              <a:rPr lang="en-US" i="1" dirty="0" smtClean="0"/>
              <a:t> (US) </a:t>
            </a:r>
            <a:r>
              <a:rPr lang="en-US" i="1" dirty="0" err="1" smtClean="0"/>
              <a:t>ili</a:t>
            </a:r>
            <a:r>
              <a:rPr lang="en-US" i="1" dirty="0" smtClean="0"/>
              <a:t> </a:t>
            </a:r>
            <a:r>
              <a:rPr lang="en-US" i="1" dirty="0" err="1" smtClean="0"/>
              <a:t>endoskopskim</a:t>
            </a:r>
            <a:r>
              <a:rPr lang="en-US" i="1" dirty="0" smtClean="0"/>
              <a:t> </a:t>
            </a:r>
            <a:r>
              <a:rPr lang="en-US" i="1" dirty="0" err="1" smtClean="0"/>
              <a:t>ultrazvukom</a:t>
            </a:r>
            <a:r>
              <a:rPr lang="en-US" i="1" dirty="0" smtClean="0"/>
              <a:t> (EUS). </a:t>
            </a:r>
            <a:endParaRPr lang="sr-Latn-RS" i="1" dirty="0" smtClean="0"/>
          </a:p>
          <a:p>
            <a:r>
              <a:rPr lang="en-US" i="1" dirty="0" err="1" smtClean="0"/>
              <a:t>Ove</a:t>
            </a:r>
            <a:r>
              <a:rPr lang="en-US" i="1" dirty="0" smtClean="0"/>
              <a:t> </a:t>
            </a:r>
            <a:r>
              <a:rPr lang="en-US" i="1" dirty="0" err="1" smtClean="0"/>
              <a:t>metode</a:t>
            </a:r>
            <a:r>
              <a:rPr lang="en-US" i="1" dirty="0" smtClean="0"/>
              <a:t> </a:t>
            </a:r>
            <a:r>
              <a:rPr lang="en-US" i="1" dirty="0" err="1" smtClean="0"/>
              <a:t>omogućavaju</a:t>
            </a:r>
            <a:r>
              <a:rPr lang="en-US" i="1" dirty="0" smtClean="0"/>
              <a:t> </a:t>
            </a:r>
            <a:r>
              <a:rPr lang="en-US" i="1" dirty="0" err="1" smtClean="0"/>
              <a:t>procenu</a:t>
            </a:r>
            <a:r>
              <a:rPr lang="en-US" i="1" dirty="0" smtClean="0"/>
              <a:t> </a:t>
            </a:r>
            <a:r>
              <a:rPr lang="en-US" i="1" dirty="0" err="1" smtClean="0"/>
              <a:t>funkcije</a:t>
            </a:r>
            <a:r>
              <a:rPr lang="en-US" i="1" dirty="0" smtClean="0"/>
              <a:t> </a:t>
            </a:r>
            <a:r>
              <a:rPr lang="en-US" i="1" dirty="0" err="1" smtClean="0"/>
              <a:t>i</a:t>
            </a:r>
            <a:r>
              <a:rPr lang="en-US" i="1" dirty="0" smtClean="0"/>
              <a:t> </a:t>
            </a:r>
            <a:r>
              <a:rPr lang="en-US" i="1" dirty="0" err="1" smtClean="0"/>
              <a:t>anatomije</a:t>
            </a:r>
            <a:r>
              <a:rPr lang="en-US" i="1" dirty="0" smtClean="0"/>
              <a:t> </a:t>
            </a:r>
            <a:r>
              <a:rPr lang="en-US" i="1" dirty="0" err="1" smtClean="0"/>
              <a:t>jednjaka</a:t>
            </a:r>
            <a:r>
              <a:rPr lang="en-US" i="1" dirty="0" smtClean="0"/>
              <a:t>. </a:t>
            </a:r>
            <a:endParaRPr lang="sr-Latn-RS" i="1" dirty="0" smtClean="0"/>
          </a:p>
          <a:p>
            <a:r>
              <a:rPr lang="en-US" i="1" dirty="0" err="1" smtClean="0"/>
              <a:t>Ultrazvukom</a:t>
            </a:r>
            <a:r>
              <a:rPr lang="en-US" i="1" dirty="0" smtClean="0"/>
              <a:t> je </a:t>
            </a:r>
            <a:r>
              <a:rPr lang="en-US" i="1" dirty="0" err="1" smtClean="0"/>
              <a:t>moguće</a:t>
            </a:r>
            <a:r>
              <a:rPr lang="en-US" i="1" dirty="0" smtClean="0"/>
              <a:t> </a:t>
            </a:r>
            <a:r>
              <a:rPr lang="en-US" i="1" dirty="0" err="1" smtClean="0"/>
              <a:t>pratiti</a:t>
            </a:r>
            <a:r>
              <a:rPr lang="en-US" i="1" dirty="0" smtClean="0"/>
              <a:t> </a:t>
            </a:r>
            <a:r>
              <a:rPr lang="en-US" i="1" dirty="0" err="1" smtClean="0"/>
              <a:t>akt</a:t>
            </a:r>
            <a:r>
              <a:rPr lang="en-US" i="1" dirty="0" smtClean="0"/>
              <a:t> </a:t>
            </a:r>
            <a:r>
              <a:rPr lang="en-US" i="1" dirty="0" err="1" smtClean="0"/>
              <a:t>gutanja</a:t>
            </a:r>
            <a:r>
              <a:rPr lang="en-US" i="1" dirty="0" smtClean="0"/>
              <a:t>, </a:t>
            </a:r>
            <a:r>
              <a:rPr lang="en-US" i="1" dirty="0" err="1" smtClean="0"/>
              <a:t>peristaltiku</a:t>
            </a:r>
            <a:r>
              <a:rPr lang="en-US" i="1" dirty="0" smtClean="0"/>
              <a:t>, </a:t>
            </a:r>
            <a:r>
              <a:rPr lang="en-US" i="1" dirty="0" err="1" smtClean="0"/>
              <a:t>kretanje</a:t>
            </a:r>
            <a:r>
              <a:rPr lang="en-US" i="1" dirty="0" smtClean="0"/>
              <a:t> </a:t>
            </a:r>
            <a:r>
              <a:rPr lang="en-US" i="1" dirty="0" err="1" smtClean="0"/>
              <a:t>tečnog</a:t>
            </a:r>
            <a:r>
              <a:rPr lang="en-US" i="1" dirty="0" smtClean="0"/>
              <a:t> </a:t>
            </a:r>
            <a:r>
              <a:rPr lang="en-US" i="1" dirty="0" err="1" smtClean="0"/>
              <a:t>sadržaja</a:t>
            </a:r>
            <a:r>
              <a:rPr lang="en-US" i="1" dirty="0" smtClean="0"/>
              <a:t> </a:t>
            </a:r>
            <a:r>
              <a:rPr lang="en-US" i="1" dirty="0" err="1" smtClean="0"/>
              <a:t>i</a:t>
            </a:r>
            <a:r>
              <a:rPr lang="en-US" i="1" dirty="0" smtClean="0"/>
              <a:t> </a:t>
            </a:r>
            <a:r>
              <a:rPr lang="en-US" i="1" dirty="0" err="1" smtClean="0"/>
              <a:t>funkciju</a:t>
            </a:r>
            <a:r>
              <a:rPr lang="en-US" i="1" dirty="0" smtClean="0"/>
              <a:t> </a:t>
            </a:r>
            <a:r>
              <a:rPr lang="en-US" i="1" dirty="0" err="1" smtClean="0"/>
              <a:t>gastroezofagealnog</a:t>
            </a:r>
            <a:r>
              <a:rPr lang="en-US" i="1" dirty="0" smtClean="0"/>
              <a:t> </a:t>
            </a:r>
            <a:r>
              <a:rPr lang="en-US" i="1" dirty="0" err="1" smtClean="0"/>
              <a:t>spoja</a:t>
            </a:r>
            <a:r>
              <a:rPr lang="en-US" i="1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ULTRASONOGRAFIJA JEDNJAKA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US" i="1" dirty="0" err="1" smtClean="0"/>
              <a:t>Transkutani</a:t>
            </a:r>
            <a:r>
              <a:rPr lang="en-US" i="1" dirty="0" smtClean="0"/>
              <a:t> </a:t>
            </a:r>
            <a:r>
              <a:rPr lang="en-US" i="1" dirty="0" err="1" smtClean="0"/>
              <a:t>pristup</a:t>
            </a:r>
            <a:r>
              <a:rPr lang="en-US" i="1" dirty="0" smtClean="0"/>
              <a:t> </a:t>
            </a:r>
            <a:r>
              <a:rPr lang="en-US" i="1" dirty="0" err="1" smtClean="0"/>
              <a:t>omogućava</a:t>
            </a:r>
            <a:r>
              <a:rPr lang="en-US" i="1" dirty="0" smtClean="0"/>
              <a:t> </a:t>
            </a:r>
            <a:r>
              <a:rPr lang="en-US" i="1" dirty="0" err="1" smtClean="0"/>
              <a:t>pregled</a:t>
            </a:r>
            <a:r>
              <a:rPr lang="en-US" i="1" dirty="0" smtClean="0"/>
              <a:t> </a:t>
            </a:r>
            <a:r>
              <a:rPr lang="en-US" i="1" dirty="0" err="1" smtClean="0"/>
              <a:t>jednjaka</a:t>
            </a:r>
            <a:r>
              <a:rPr lang="en-US" i="1" dirty="0" smtClean="0"/>
              <a:t> u </a:t>
            </a:r>
            <a:r>
              <a:rPr lang="en-US" i="1" dirty="0" err="1" smtClean="0"/>
              <a:t>vratu</a:t>
            </a:r>
            <a:r>
              <a:rPr lang="en-US" i="1" dirty="0" smtClean="0"/>
              <a:t>, u </a:t>
            </a:r>
            <a:r>
              <a:rPr lang="en-US" i="1" dirty="0" err="1" smtClean="0"/>
              <a:t>srednjoj</a:t>
            </a:r>
            <a:r>
              <a:rPr lang="en-US" i="1" dirty="0" smtClean="0"/>
              <a:t> </a:t>
            </a:r>
            <a:r>
              <a:rPr lang="en-US" i="1" dirty="0" err="1" smtClean="0"/>
              <a:t>trećini</a:t>
            </a:r>
            <a:r>
              <a:rPr lang="en-US" i="1" dirty="0" smtClean="0"/>
              <a:t> </a:t>
            </a:r>
            <a:r>
              <a:rPr lang="en-US" i="1" dirty="0" err="1" smtClean="0"/>
              <a:t>kroz</a:t>
            </a:r>
            <a:r>
              <a:rPr lang="en-US" i="1" dirty="0" smtClean="0"/>
              <a:t> </a:t>
            </a:r>
            <a:r>
              <a:rPr lang="en-US" i="1" dirty="0" err="1" smtClean="0"/>
              <a:t>srčanu</a:t>
            </a:r>
            <a:r>
              <a:rPr lang="en-US" i="1" dirty="0" smtClean="0"/>
              <a:t> </a:t>
            </a:r>
            <a:r>
              <a:rPr lang="en-US" i="1" dirty="0" err="1" smtClean="0"/>
              <a:t>šupljinu</a:t>
            </a:r>
            <a:r>
              <a:rPr lang="en-US" i="1" dirty="0" smtClean="0"/>
              <a:t> (</a:t>
            </a:r>
            <a:r>
              <a:rPr lang="en-US" i="1" dirty="0" err="1" smtClean="0"/>
              <a:t>koja</a:t>
            </a:r>
            <a:r>
              <a:rPr lang="en-US" i="1" dirty="0" smtClean="0"/>
              <a:t> </a:t>
            </a:r>
            <a:r>
              <a:rPr lang="en-US" i="1" dirty="0" err="1" smtClean="0"/>
              <a:t>služi</a:t>
            </a:r>
            <a:r>
              <a:rPr lang="en-US" i="1" dirty="0" smtClean="0"/>
              <a:t> </a:t>
            </a:r>
            <a:r>
              <a:rPr lang="en-US" i="1" dirty="0" err="1" smtClean="0"/>
              <a:t>kao</a:t>
            </a:r>
            <a:r>
              <a:rPr lang="en-US" i="1" dirty="0" smtClean="0"/>
              <a:t> </a:t>
            </a:r>
            <a:r>
              <a:rPr lang="en-US" i="1" dirty="0" err="1" smtClean="0"/>
              <a:t>akustični</a:t>
            </a:r>
            <a:r>
              <a:rPr lang="en-US" i="1" dirty="0" smtClean="0"/>
              <a:t> </a:t>
            </a:r>
            <a:r>
              <a:rPr lang="en-US" i="1" dirty="0" err="1" smtClean="0"/>
              <a:t>prozor</a:t>
            </a:r>
            <a:r>
              <a:rPr lang="en-US" i="1" dirty="0" smtClean="0"/>
              <a:t>) </a:t>
            </a:r>
            <a:r>
              <a:rPr lang="sr-Latn-RS" i="1" dirty="0" smtClean="0"/>
              <a:t>i</a:t>
            </a:r>
            <a:r>
              <a:rPr lang="en-US" i="1" dirty="0" smtClean="0"/>
              <a:t> u </a:t>
            </a:r>
            <a:r>
              <a:rPr lang="en-US" i="1" dirty="0" err="1" smtClean="0"/>
              <a:t>distalnoj</a:t>
            </a:r>
            <a:r>
              <a:rPr lang="en-US" i="1" dirty="0" smtClean="0"/>
              <a:t> </a:t>
            </a:r>
            <a:r>
              <a:rPr lang="en-US" i="1" dirty="0" err="1" smtClean="0"/>
              <a:t>trećini</a:t>
            </a:r>
            <a:r>
              <a:rPr lang="en-US" i="1" dirty="0" smtClean="0"/>
              <a:t> </a:t>
            </a:r>
            <a:r>
              <a:rPr lang="en-US" i="1" dirty="0" err="1" smtClean="0"/>
              <a:t>kroz</a:t>
            </a:r>
            <a:r>
              <a:rPr lang="en-US" i="1" dirty="0" smtClean="0"/>
              <a:t> </a:t>
            </a:r>
            <a:r>
              <a:rPr lang="en-US" i="1" dirty="0" err="1" smtClean="0"/>
              <a:t>levi</a:t>
            </a:r>
            <a:r>
              <a:rPr lang="en-US" i="1" dirty="0" smtClean="0"/>
              <a:t> </a:t>
            </a:r>
            <a:r>
              <a:rPr lang="en-US" i="1" dirty="0" err="1" smtClean="0"/>
              <a:t>režanj</a:t>
            </a:r>
            <a:r>
              <a:rPr lang="en-US" i="1" dirty="0" smtClean="0"/>
              <a:t> </a:t>
            </a:r>
            <a:r>
              <a:rPr lang="en-US" i="1" dirty="0" err="1" smtClean="0"/>
              <a:t>jetre</a:t>
            </a:r>
            <a:r>
              <a:rPr lang="en-US" i="1" dirty="0" smtClean="0"/>
              <a:t>. </a:t>
            </a:r>
            <a:endParaRPr lang="sr-Latn-RS" i="1" dirty="0" smtClean="0"/>
          </a:p>
          <a:p>
            <a:r>
              <a:rPr lang="en-US" i="1" dirty="0" err="1" smtClean="0"/>
              <a:t>Ultrazvučnim</a:t>
            </a:r>
            <a:r>
              <a:rPr lang="en-US" i="1" dirty="0" smtClean="0"/>
              <a:t> </a:t>
            </a:r>
            <a:r>
              <a:rPr lang="en-US" i="1" dirty="0" err="1" smtClean="0"/>
              <a:t>praćenjem</a:t>
            </a:r>
            <a:r>
              <a:rPr lang="en-US" i="1" dirty="0" smtClean="0"/>
              <a:t> </a:t>
            </a:r>
            <a:r>
              <a:rPr lang="en-US" i="1" dirty="0" err="1" smtClean="0"/>
              <a:t>akta</a:t>
            </a:r>
            <a:r>
              <a:rPr lang="en-US" i="1" dirty="0" smtClean="0"/>
              <a:t> </a:t>
            </a:r>
            <a:r>
              <a:rPr lang="en-US" i="1" dirty="0" err="1" smtClean="0"/>
              <a:t>gutanja</a:t>
            </a:r>
            <a:r>
              <a:rPr lang="en-US" i="1" dirty="0" smtClean="0"/>
              <a:t>, </a:t>
            </a:r>
            <a:r>
              <a:rPr lang="en-US" i="1" dirty="0" err="1" smtClean="0"/>
              <a:t>moguća</a:t>
            </a:r>
            <a:r>
              <a:rPr lang="en-US" i="1" dirty="0" smtClean="0"/>
              <a:t> je </a:t>
            </a:r>
            <a:r>
              <a:rPr lang="en-US" i="1" dirty="0" err="1" smtClean="0"/>
              <a:t>otkrivanje</a:t>
            </a:r>
            <a:r>
              <a:rPr lang="en-US" i="1" dirty="0" smtClean="0"/>
              <a:t> </a:t>
            </a:r>
            <a:r>
              <a:rPr lang="en-US" i="1" dirty="0" err="1" smtClean="0"/>
              <a:t>krikofaringealne</a:t>
            </a:r>
            <a:r>
              <a:rPr lang="en-US" i="1" dirty="0" smtClean="0"/>
              <a:t> </a:t>
            </a:r>
            <a:r>
              <a:rPr lang="en-US" i="1" dirty="0" err="1" smtClean="0"/>
              <a:t>ahalazijei</a:t>
            </a:r>
            <a:r>
              <a:rPr lang="en-US" i="1" dirty="0" smtClean="0"/>
              <a:t> </a:t>
            </a:r>
            <a:r>
              <a:rPr lang="en-US" i="1" dirty="0" err="1" smtClean="0"/>
              <a:t>i</a:t>
            </a:r>
            <a:r>
              <a:rPr lang="en-US" i="1" dirty="0" smtClean="0"/>
              <a:t> </a:t>
            </a:r>
            <a:r>
              <a:rPr lang="en-US" i="1" dirty="0" err="1" smtClean="0"/>
              <a:t>impresije</a:t>
            </a:r>
            <a:r>
              <a:rPr lang="en-US" i="1" dirty="0" smtClean="0"/>
              <a:t>.</a:t>
            </a:r>
            <a:endParaRPr lang="sr-Latn-RS" i="1" dirty="0" smtClean="0"/>
          </a:p>
          <a:p>
            <a:r>
              <a:rPr lang="en-US" i="1" dirty="0" smtClean="0"/>
              <a:t> </a:t>
            </a:r>
            <a:r>
              <a:rPr lang="en-US" i="1" dirty="0" err="1" smtClean="0"/>
              <a:t>Procena</a:t>
            </a:r>
            <a:r>
              <a:rPr lang="en-US" i="1" dirty="0" smtClean="0"/>
              <a:t>  gastro-</a:t>
            </a:r>
            <a:r>
              <a:rPr lang="en-US" i="1" dirty="0" err="1" smtClean="0"/>
              <a:t>ezofagealnog</a:t>
            </a:r>
            <a:r>
              <a:rPr lang="en-US" i="1" dirty="0" smtClean="0"/>
              <a:t> </a:t>
            </a:r>
            <a:r>
              <a:rPr lang="en-US" i="1" dirty="0" err="1" smtClean="0"/>
              <a:t>spoja</a:t>
            </a:r>
            <a:r>
              <a:rPr lang="en-US" i="1" dirty="0" smtClean="0"/>
              <a:t> </a:t>
            </a:r>
            <a:r>
              <a:rPr lang="en-US" i="1" dirty="0" err="1" smtClean="0"/>
              <a:t>sa</a:t>
            </a:r>
            <a:r>
              <a:rPr lang="en-US" i="1" dirty="0" smtClean="0"/>
              <a:t> US  je </a:t>
            </a:r>
            <a:r>
              <a:rPr lang="en-US" i="1" dirty="0" err="1" smtClean="0"/>
              <a:t>deo</a:t>
            </a:r>
            <a:r>
              <a:rPr lang="en-US" i="1" dirty="0" smtClean="0"/>
              <a:t> </a:t>
            </a:r>
            <a:r>
              <a:rPr lang="en-US" i="1" dirty="0" err="1" smtClean="0"/>
              <a:t>standardnog</a:t>
            </a:r>
            <a:r>
              <a:rPr lang="en-US" i="1" dirty="0" smtClean="0"/>
              <a:t> </a:t>
            </a:r>
            <a:r>
              <a:rPr lang="en-US" i="1" dirty="0" err="1" smtClean="0"/>
              <a:t>pregleda</a:t>
            </a:r>
            <a:r>
              <a:rPr lang="en-US" i="1" dirty="0" smtClean="0"/>
              <a:t> </a:t>
            </a:r>
            <a:r>
              <a:rPr lang="en-US" i="1" dirty="0" err="1" smtClean="0"/>
              <a:t>abdomena</a:t>
            </a:r>
            <a:r>
              <a:rPr lang="en-US" i="1" dirty="0" smtClean="0"/>
              <a:t> </a:t>
            </a:r>
            <a:r>
              <a:rPr lang="en-US" i="1" dirty="0" err="1" smtClean="0"/>
              <a:t>i</a:t>
            </a:r>
            <a:r>
              <a:rPr lang="en-US" i="1" dirty="0" smtClean="0"/>
              <a:t> </a:t>
            </a:r>
            <a:r>
              <a:rPr lang="en-US" i="1" dirty="0" err="1" smtClean="0"/>
              <a:t>omogućava</a:t>
            </a:r>
            <a:r>
              <a:rPr lang="en-US" i="1" dirty="0" smtClean="0"/>
              <a:t> </a:t>
            </a:r>
            <a:r>
              <a:rPr lang="en-US" i="1" dirty="0" err="1" smtClean="0"/>
              <a:t>dijagnostiku</a:t>
            </a:r>
            <a:r>
              <a:rPr lang="en-US" i="1" dirty="0" smtClean="0"/>
              <a:t>  </a:t>
            </a:r>
            <a:r>
              <a:rPr lang="en-US" i="1" dirty="0" err="1" smtClean="0"/>
              <a:t>halazij</a:t>
            </a:r>
            <a:r>
              <a:rPr lang="sr-Latn-RS" i="1" dirty="0" smtClean="0"/>
              <a:t>e</a:t>
            </a:r>
            <a:r>
              <a:rPr lang="en-US" i="1" dirty="0" smtClean="0"/>
              <a:t>, </a:t>
            </a:r>
            <a:r>
              <a:rPr lang="en-US" i="1" dirty="0" err="1" smtClean="0"/>
              <a:t>hijatalne</a:t>
            </a:r>
            <a:r>
              <a:rPr lang="en-US" i="1" dirty="0" smtClean="0"/>
              <a:t> </a:t>
            </a:r>
            <a:r>
              <a:rPr lang="en-US" i="1" dirty="0" err="1" smtClean="0"/>
              <a:t>hernije</a:t>
            </a:r>
            <a:r>
              <a:rPr lang="en-US" i="1" dirty="0" smtClean="0"/>
              <a:t>, </a:t>
            </a:r>
            <a:r>
              <a:rPr lang="en-US" i="1" dirty="0" err="1" smtClean="0"/>
              <a:t>ezofagitisa</a:t>
            </a:r>
            <a:r>
              <a:rPr lang="en-US" i="1" dirty="0" smtClean="0"/>
              <a:t> </a:t>
            </a:r>
            <a:r>
              <a:rPr lang="en-US" i="1" dirty="0" err="1" smtClean="0"/>
              <a:t>i</a:t>
            </a:r>
            <a:r>
              <a:rPr lang="en-US" i="1" dirty="0" smtClean="0"/>
              <a:t> </a:t>
            </a:r>
            <a:r>
              <a:rPr lang="en-US" i="1" dirty="0" err="1" smtClean="0"/>
              <a:t>karcinoma</a:t>
            </a:r>
            <a:r>
              <a:rPr lang="en-US" i="1" dirty="0" smtClean="0"/>
              <a:t>. 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sr-Latn-RS" dirty="0" smtClean="0"/>
              <a:t>“EUS” i “US” JEDNJAKA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US" i="1" dirty="0" smtClean="0"/>
              <a:t>S</a:t>
            </a:r>
            <a:r>
              <a:rPr lang="sr-Latn-RS" i="1" dirty="0" smtClean="0"/>
              <a:t>UBMUKOZNE</a:t>
            </a:r>
            <a:r>
              <a:rPr lang="en-US" i="1" dirty="0" smtClean="0"/>
              <a:t> </a:t>
            </a:r>
            <a:r>
              <a:rPr lang="en-US" i="1" dirty="0" err="1" smtClean="0"/>
              <a:t>promene</a:t>
            </a:r>
            <a:r>
              <a:rPr lang="en-US" i="1" dirty="0" smtClean="0"/>
              <a:t> </a:t>
            </a:r>
            <a:r>
              <a:rPr lang="en-US" i="1" dirty="0" err="1" smtClean="0"/>
              <a:t>jednjaka</a:t>
            </a:r>
            <a:r>
              <a:rPr lang="en-US" i="1" dirty="0" smtClean="0"/>
              <a:t> </a:t>
            </a:r>
            <a:r>
              <a:rPr lang="en-US" i="1" dirty="0" err="1" smtClean="0"/>
              <a:t>su</a:t>
            </a:r>
            <a:r>
              <a:rPr lang="en-US" i="1" dirty="0" smtClean="0"/>
              <a:t> </a:t>
            </a:r>
            <a:r>
              <a:rPr lang="en-US" i="1" dirty="0" err="1" smtClean="0"/>
              <a:t>mogu</a:t>
            </a:r>
            <a:r>
              <a:rPr lang="sr-Latn-RS" i="1" dirty="0" smtClean="0"/>
              <a:t>ć</a:t>
            </a:r>
            <a:r>
              <a:rPr lang="en-US" i="1" dirty="0" smtClean="0"/>
              <a:t>e </a:t>
            </a:r>
            <a:r>
              <a:rPr lang="en-US" i="1" dirty="0" err="1" smtClean="0"/>
              <a:t>sa</a:t>
            </a:r>
            <a:r>
              <a:rPr lang="en-US" i="1" dirty="0" smtClean="0"/>
              <a:t> US </a:t>
            </a:r>
            <a:r>
              <a:rPr lang="en-US" i="1" dirty="0" err="1" smtClean="0"/>
              <a:t>i</a:t>
            </a:r>
            <a:r>
              <a:rPr lang="en-US" i="1" dirty="0" smtClean="0"/>
              <a:t> EUS </a:t>
            </a:r>
            <a:r>
              <a:rPr lang="en-US" i="1" dirty="0" err="1" smtClean="0"/>
              <a:t>za</a:t>
            </a:r>
            <a:r>
              <a:rPr lang="en-US" i="1" dirty="0" smtClean="0"/>
              <a:t> </a:t>
            </a:r>
            <a:r>
              <a:rPr lang="en-US" i="1" dirty="0" err="1" smtClean="0"/>
              <a:t>razliku</a:t>
            </a:r>
            <a:r>
              <a:rPr lang="en-US" i="1" dirty="0" smtClean="0"/>
              <a:t> </a:t>
            </a:r>
            <a:r>
              <a:rPr lang="en-US" i="1" dirty="0" err="1" smtClean="0"/>
              <a:t>od</a:t>
            </a:r>
            <a:r>
              <a:rPr lang="en-US" i="1" dirty="0" smtClean="0"/>
              <a:t> </a:t>
            </a:r>
            <a:r>
              <a:rPr lang="en-US" i="1" dirty="0" err="1" smtClean="0"/>
              <a:t>endoskopije</a:t>
            </a:r>
            <a:r>
              <a:rPr lang="en-US" i="1" dirty="0" smtClean="0"/>
              <a:t>.</a:t>
            </a:r>
            <a:endParaRPr lang="sr-Latn-RS" i="1" dirty="0" smtClean="0"/>
          </a:p>
          <a:p>
            <a:endParaRPr lang="sr-Latn-RS" i="1" dirty="0" smtClean="0"/>
          </a:p>
          <a:p>
            <a:r>
              <a:rPr lang="en-US" i="1" dirty="0" smtClean="0"/>
              <a:t> </a:t>
            </a:r>
            <a:r>
              <a:rPr lang="en-US" i="1" dirty="0" err="1" smtClean="0"/>
              <a:t>Transkutani</a:t>
            </a:r>
            <a:r>
              <a:rPr lang="en-US" i="1" dirty="0" smtClean="0"/>
              <a:t> US </a:t>
            </a:r>
            <a:r>
              <a:rPr lang="en-US" i="1" dirty="0" err="1" smtClean="0"/>
              <a:t>jednjaka</a:t>
            </a:r>
            <a:r>
              <a:rPr lang="en-US" i="1" dirty="0" smtClean="0"/>
              <a:t> </a:t>
            </a:r>
            <a:r>
              <a:rPr lang="en-US" i="1" dirty="0" err="1" smtClean="0"/>
              <a:t>ima</a:t>
            </a:r>
            <a:r>
              <a:rPr lang="en-US" i="1" dirty="0" smtClean="0"/>
              <a:t> </a:t>
            </a:r>
            <a:r>
              <a:rPr lang="en-US" i="1" dirty="0" err="1" smtClean="0"/>
              <a:t>ograničavajuću</a:t>
            </a:r>
            <a:r>
              <a:rPr lang="en-US" i="1" dirty="0" smtClean="0"/>
              <a:t> </a:t>
            </a:r>
            <a:r>
              <a:rPr lang="en-US" i="1" dirty="0" err="1" smtClean="0"/>
              <a:t>ulogu</a:t>
            </a:r>
            <a:r>
              <a:rPr lang="en-US" i="1" dirty="0" smtClean="0"/>
              <a:t> u </a:t>
            </a:r>
            <a:r>
              <a:rPr lang="en-US" i="1" dirty="0" err="1" smtClean="0"/>
              <a:t>dijagnozi</a:t>
            </a:r>
            <a:r>
              <a:rPr lang="en-US" i="1" dirty="0" smtClean="0"/>
              <a:t> </a:t>
            </a:r>
            <a:r>
              <a:rPr lang="en-US" i="1" dirty="0" err="1" smtClean="0"/>
              <a:t>tumora</a:t>
            </a:r>
            <a:r>
              <a:rPr lang="en-US" i="1" dirty="0" smtClean="0"/>
              <a:t> </a:t>
            </a:r>
            <a:r>
              <a:rPr lang="en-US" i="1" dirty="0" err="1" smtClean="0"/>
              <a:t>ezofagusa</a:t>
            </a:r>
            <a:r>
              <a:rPr lang="en-US" i="1" dirty="0" smtClean="0"/>
              <a:t>.</a:t>
            </a:r>
            <a:endParaRPr lang="sr-Latn-RS" i="1" dirty="0" smtClean="0"/>
          </a:p>
          <a:p>
            <a:endParaRPr lang="sr-Latn-RS" i="1" dirty="0" smtClean="0"/>
          </a:p>
          <a:p>
            <a:r>
              <a:rPr lang="en-US" i="1" dirty="0" smtClean="0"/>
              <a:t> EUS </a:t>
            </a:r>
            <a:r>
              <a:rPr lang="en-US" i="1" dirty="0" err="1" smtClean="0"/>
              <a:t>nije</a:t>
            </a:r>
            <a:r>
              <a:rPr lang="en-US" i="1" dirty="0" smtClean="0"/>
              <a:t> </a:t>
            </a:r>
            <a:r>
              <a:rPr lang="en-US" i="1" dirty="0" err="1" smtClean="0"/>
              <a:t>indikovana</a:t>
            </a:r>
            <a:r>
              <a:rPr lang="en-US" i="1" dirty="0" smtClean="0"/>
              <a:t> </a:t>
            </a:r>
            <a:r>
              <a:rPr lang="en-US" i="1" dirty="0" err="1" smtClean="0"/>
              <a:t>kao</a:t>
            </a:r>
            <a:r>
              <a:rPr lang="en-US" i="1" dirty="0" smtClean="0"/>
              <a:t> </a:t>
            </a:r>
            <a:r>
              <a:rPr lang="en-US" i="1" dirty="0" err="1" smtClean="0"/>
              <a:t>početno</a:t>
            </a:r>
            <a:r>
              <a:rPr lang="en-US" i="1" dirty="0" smtClean="0"/>
              <a:t> </a:t>
            </a:r>
            <a:r>
              <a:rPr lang="en-US" i="1" dirty="0" err="1" smtClean="0"/>
              <a:t>ispitiavanje</a:t>
            </a:r>
            <a:r>
              <a:rPr lang="en-US" i="1" dirty="0" smtClean="0"/>
              <a:t> </a:t>
            </a:r>
            <a:r>
              <a:rPr lang="en-US" i="1" dirty="0" err="1" smtClean="0"/>
              <a:t>jednjaka</a:t>
            </a:r>
            <a:r>
              <a:rPr lang="en-US" i="1" dirty="0" smtClean="0"/>
              <a:t> </a:t>
            </a:r>
            <a:r>
              <a:rPr lang="en-US" i="1" dirty="0" err="1" smtClean="0"/>
              <a:t>već</a:t>
            </a:r>
            <a:r>
              <a:rPr lang="en-US" i="1" dirty="0" smtClean="0"/>
              <a:t> se </a:t>
            </a:r>
            <a:r>
              <a:rPr lang="en-US" i="1" dirty="0" err="1" smtClean="0"/>
              <a:t>upotrebljava</a:t>
            </a:r>
            <a:r>
              <a:rPr lang="en-US" i="1" dirty="0" smtClean="0"/>
              <a:t> </a:t>
            </a:r>
            <a:r>
              <a:rPr lang="en-US" i="1" dirty="0" err="1" smtClean="0"/>
              <a:t>za</a:t>
            </a:r>
            <a:r>
              <a:rPr lang="en-US" i="1" dirty="0" smtClean="0"/>
              <a:t> </a:t>
            </a:r>
            <a:r>
              <a:rPr lang="en-US" i="1" dirty="0" err="1" smtClean="0"/>
              <a:t>tačno</a:t>
            </a:r>
            <a:r>
              <a:rPr lang="en-US" i="1" dirty="0" smtClean="0"/>
              <a:t> </a:t>
            </a:r>
            <a:r>
              <a:rPr lang="en-US" i="1" dirty="0" err="1" smtClean="0"/>
              <a:t>odredjivanje</a:t>
            </a:r>
            <a:r>
              <a:rPr lang="en-US" i="1" dirty="0" smtClean="0"/>
              <a:t> </a:t>
            </a:r>
            <a:r>
              <a:rPr lang="en-US" i="1" dirty="0" err="1" smtClean="0"/>
              <a:t>stadijuma</a:t>
            </a:r>
            <a:r>
              <a:rPr lang="en-US" i="1" dirty="0" smtClean="0"/>
              <a:t> </a:t>
            </a:r>
            <a:r>
              <a:rPr lang="en-US" i="1" dirty="0" err="1" smtClean="0"/>
              <a:t>tumora</a:t>
            </a:r>
            <a:r>
              <a:rPr lang="en-US" i="1" dirty="0" smtClean="0"/>
              <a:t>. 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640</Words>
  <Application>Microsoft Office PowerPoint</Application>
  <PresentationFormat>On-screen Show (4:3)</PresentationFormat>
  <Paragraphs>84</Paragraphs>
  <Slides>40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ULTRAZVUČNA DIJAGNOSTIKA GASTROINTESTINALNOG TRAKTA</vt:lpstr>
      <vt:lpstr>   Intestinal Ultrasoumd in rare Gastroinestinal Disease, update , part 2 C.F. Diterich, at all Ultrachall in medicin 2015;36:428-456. </vt:lpstr>
      <vt:lpstr>  German Survey on EUS Guided Diagnosis and Management of gastrointestinal Stromal Tumots (GISTs)-evidence or“Gut-feeling“? C.Janssen at all- Ultraschall in med 2015;36(05)494-500- </vt:lpstr>
      <vt:lpstr> Positive Predictive Value of Abdominal Sonography in the Diagnosis of Ishemic Colitis. E.Lopez at all. Ultrasound International Open 2015;01(02): E41-E42</vt:lpstr>
      <vt:lpstr>Philips: EPIQ 7G</vt:lpstr>
      <vt:lpstr>LARINKS</vt:lpstr>
      <vt:lpstr>JEDNJAK</vt:lpstr>
      <vt:lpstr>ULTRASONOGRAFIJA JEDNJAKA</vt:lpstr>
      <vt:lpstr>“EUS” i “US” JEDNJAKA</vt:lpstr>
      <vt:lpstr>Endoskopija i US </vt:lpstr>
      <vt:lpstr>JEDNJAK</vt:lpstr>
      <vt:lpstr>GASTRODUDODENUM I JEDNJAK</vt:lpstr>
      <vt:lpstr>3D MPR JEDNJAKA</vt:lpstr>
      <vt:lpstr>“X- PLANE” FUNDUSA </vt:lpstr>
      <vt:lpstr>X-MATRIX :3D KORPUSA VENTRIKULI</vt:lpstr>
      <vt:lpstr>BULBUS DUODENI</vt:lpstr>
      <vt:lpstr>X-MATRIX: 4D ANTRUMA, PILORUSA i BULBUSA</vt:lpstr>
      <vt:lpstr>3D ANTRUMA I BULBUSA D.</vt:lpstr>
      <vt:lpstr>ENDOLUMINALNA APOZICIJA </vt:lpstr>
      <vt:lpstr>ULCERACIJA ANTRUMA</vt:lpstr>
      <vt:lpstr>Ca   ANTRUMA</vt:lpstr>
      <vt:lpstr>  Novel Sonographic Clues for Diagnosis of Antral Gastritis and Helicobacter pyilori Infection: A Clinical Study. Cakmakci E at all. J Ultrasound Med 2014;33:1605-1610 </vt:lpstr>
      <vt:lpstr>R=0.31</vt:lpstr>
      <vt:lpstr>Debelo crevo</vt:lpstr>
      <vt:lpstr>ANOREKTALNA REGIJA I PROSTATA</vt:lpstr>
      <vt:lpstr>STRATIFIKACIJA ZIDA REKTUMA</vt:lpstr>
      <vt:lpstr>3D MPR REKTUMA</vt:lpstr>
      <vt:lpstr>3D MPR R. AMPULE</vt:lpstr>
      <vt:lpstr>3D MPR DEBELOG CREVA</vt:lpstr>
      <vt:lpstr>3D MPR</vt:lpstr>
      <vt:lpstr>ELASTOGRAFIJA  rektuma</vt:lpstr>
      <vt:lpstr>POLIP DEBELOG CREVA</vt:lpstr>
      <vt:lpstr>POLIPI  na peteljci</vt:lpstr>
      <vt:lpstr>Sesilni polip</vt:lpstr>
      <vt:lpstr>Lokalizacija polipa</vt:lpstr>
      <vt:lpstr>Rektalna ampula</vt:lpstr>
      <vt:lpstr> Positive Predictive Value of Abdominal Sonography in the Diagnosis of Ishemic Colitis. E.Lopez at all. Ultrasound International Open 2015;01(02): E41-E42 </vt:lpstr>
      <vt:lpstr>DIVERTIKULITIS</vt:lpstr>
      <vt:lpstr>TARGET ZONA</vt:lpstr>
      <vt:lpstr>ZAKLJUČAK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ULTRAZVUČNA DIJAGNOSTIKA GASTROINTESTINALNOG TRAKTA</dc:title>
  <dc:creator>user</dc:creator>
  <cp:lastModifiedBy>user</cp:lastModifiedBy>
  <cp:revision>37</cp:revision>
  <dcterms:created xsi:type="dcterms:W3CDTF">2016-03-19T13:04:56Z</dcterms:created>
  <dcterms:modified xsi:type="dcterms:W3CDTF">2016-04-02T08:02:11Z</dcterms:modified>
</cp:coreProperties>
</file>